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charts/chart1.xml" ContentType="application/vnd.openxmlformats-officedocument.drawingml.char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686" r:id="rId2"/>
    <p:sldMasterId id="2147483660" r:id="rId3"/>
  </p:sldMasterIdLst>
  <p:sldIdLst>
    <p:sldId id="258" r:id="rId4"/>
  </p:sldIdLst>
  <p:sldSz cx="30279975" cy="42808525"/>
  <p:notesSz cx="6858000" cy="9144000"/>
  <p:defaultTextStyle>
    <a:defPPr>
      <a:defRPr lang="de-DE"/>
    </a:defPPr>
    <a:lvl1pPr marL="0" algn="l" defTabSz="4176431" rtl="0" eaLnBrk="1" latinLnBrk="0" hangingPunct="1">
      <a:defRPr sz="8200" kern="1200">
        <a:solidFill>
          <a:schemeClr val="tx1"/>
        </a:solidFill>
        <a:latin typeface="+mn-lt"/>
        <a:ea typeface="+mn-ea"/>
        <a:cs typeface="+mn-cs"/>
      </a:defRPr>
    </a:lvl1pPr>
    <a:lvl2pPr marL="2088215" algn="l" defTabSz="4176431" rtl="0" eaLnBrk="1" latinLnBrk="0" hangingPunct="1">
      <a:defRPr sz="8200" kern="1200">
        <a:solidFill>
          <a:schemeClr val="tx1"/>
        </a:solidFill>
        <a:latin typeface="+mn-lt"/>
        <a:ea typeface="+mn-ea"/>
        <a:cs typeface="+mn-cs"/>
      </a:defRPr>
    </a:lvl2pPr>
    <a:lvl3pPr marL="4176431" algn="l" defTabSz="4176431" rtl="0" eaLnBrk="1" latinLnBrk="0" hangingPunct="1">
      <a:defRPr sz="8200" kern="1200">
        <a:solidFill>
          <a:schemeClr val="tx1"/>
        </a:solidFill>
        <a:latin typeface="+mn-lt"/>
        <a:ea typeface="+mn-ea"/>
        <a:cs typeface="+mn-cs"/>
      </a:defRPr>
    </a:lvl3pPr>
    <a:lvl4pPr marL="6264646" algn="l" defTabSz="4176431" rtl="0" eaLnBrk="1" latinLnBrk="0" hangingPunct="1">
      <a:defRPr sz="8200" kern="1200">
        <a:solidFill>
          <a:schemeClr val="tx1"/>
        </a:solidFill>
        <a:latin typeface="+mn-lt"/>
        <a:ea typeface="+mn-ea"/>
        <a:cs typeface="+mn-cs"/>
      </a:defRPr>
    </a:lvl4pPr>
    <a:lvl5pPr marL="8352861" algn="l" defTabSz="4176431" rtl="0" eaLnBrk="1" latinLnBrk="0" hangingPunct="1">
      <a:defRPr sz="8200" kern="1200">
        <a:solidFill>
          <a:schemeClr val="tx1"/>
        </a:solidFill>
        <a:latin typeface="+mn-lt"/>
        <a:ea typeface="+mn-ea"/>
        <a:cs typeface="+mn-cs"/>
      </a:defRPr>
    </a:lvl5pPr>
    <a:lvl6pPr marL="10441076" algn="l" defTabSz="4176431" rtl="0" eaLnBrk="1" latinLnBrk="0" hangingPunct="1">
      <a:defRPr sz="8200" kern="1200">
        <a:solidFill>
          <a:schemeClr val="tx1"/>
        </a:solidFill>
        <a:latin typeface="+mn-lt"/>
        <a:ea typeface="+mn-ea"/>
        <a:cs typeface="+mn-cs"/>
      </a:defRPr>
    </a:lvl6pPr>
    <a:lvl7pPr marL="12529292" algn="l" defTabSz="4176431" rtl="0" eaLnBrk="1" latinLnBrk="0" hangingPunct="1">
      <a:defRPr sz="8200" kern="1200">
        <a:solidFill>
          <a:schemeClr val="tx1"/>
        </a:solidFill>
        <a:latin typeface="+mn-lt"/>
        <a:ea typeface="+mn-ea"/>
        <a:cs typeface="+mn-cs"/>
      </a:defRPr>
    </a:lvl7pPr>
    <a:lvl8pPr marL="14617507" algn="l" defTabSz="4176431" rtl="0" eaLnBrk="1" latinLnBrk="0" hangingPunct="1">
      <a:defRPr sz="8200" kern="1200">
        <a:solidFill>
          <a:schemeClr val="tx1"/>
        </a:solidFill>
        <a:latin typeface="+mn-lt"/>
        <a:ea typeface="+mn-ea"/>
        <a:cs typeface="+mn-cs"/>
      </a:defRPr>
    </a:lvl8pPr>
    <a:lvl9pPr marL="16705722" algn="l" defTabSz="4176431" rtl="0" eaLnBrk="1" latinLnBrk="0" hangingPunct="1">
      <a:defRPr sz="82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483">
          <p15:clr>
            <a:srgbClr val="A4A3A4"/>
          </p15:clr>
        </p15:guide>
        <p15:guide id="2" pos="953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EFEA"/>
    <a:srgbClr val="AACFC6"/>
    <a:srgbClr val="EFE9DF"/>
    <a:srgbClr val="009B77"/>
    <a:srgbClr val="C99313"/>
    <a:srgbClr val="D9C689"/>
    <a:srgbClr val="F3EEDF"/>
    <a:srgbClr val="8D1429"/>
    <a:srgbClr val="E6F4FC"/>
    <a:srgbClr val="A3D7E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677" autoAdjust="0"/>
    <p:restoredTop sz="93665" autoAdjust="0"/>
  </p:normalViewPr>
  <p:slideViewPr>
    <p:cSldViewPr>
      <p:cViewPr varScale="1">
        <p:scale>
          <a:sx n="19" d="100"/>
          <a:sy n="19" d="100"/>
        </p:scale>
        <p:origin x="3270" y="168"/>
      </p:cViewPr>
      <p:guideLst>
        <p:guide orient="horz" pos="13483"/>
        <p:guide pos="9537"/>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1.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radarChart>
        <c:radarStyle val="marker"/>
        <c:varyColors val="0"/>
        <c:ser>
          <c:idx val="0"/>
          <c:order val="0"/>
          <c:spPr>
            <a:ln w="34925" cap="rnd">
              <a:solidFill>
                <a:schemeClr val="tx2"/>
              </a:solidFill>
              <a:round/>
            </a:ln>
            <a:effectLst>
              <a:outerShdw blurRad="57150" dist="19050" dir="5400000" algn="ctr" rotWithShape="0">
                <a:srgbClr val="000000">
                  <a:alpha val="63000"/>
                </a:srgbClr>
              </a:outerShdw>
            </a:effectLst>
          </c:spPr>
          <c:marker>
            <c:symbol val="circle"/>
            <c:size val="6"/>
            <c:spPr>
              <a:gradFill rotWithShape="1">
                <a:gsLst>
                  <a:gs pos="0">
                    <a:schemeClr val="tx2"/>
                  </a:gs>
                  <a:gs pos="50000">
                    <a:schemeClr val="accent1">
                      <a:satMod val="110000"/>
                      <a:lumMod val="100000"/>
                      <a:shade val="100000"/>
                    </a:schemeClr>
                  </a:gs>
                  <a:gs pos="100000">
                    <a:schemeClr val="accent1">
                      <a:lumMod val="99000"/>
                      <a:satMod val="120000"/>
                      <a:shade val="78000"/>
                    </a:schemeClr>
                  </a:gs>
                </a:gsLst>
                <a:lin ang="5400000" scaled="0"/>
              </a:gradFill>
              <a:ln w="9525">
                <a:solidFill>
                  <a:schemeClr val="tx2"/>
                </a:solidFill>
                <a:round/>
              </a:ln>
              <a:effectLst>
                <a:outerShdw blurRad="57150" dist="19050" dir="5400000" algn="ctr" rotWithShape="0">
                  <a:srgbClr val="000000">
                    <a:alpha val="63000"/>
                  </a:srgbClr>
                </a:outerShdw>
              </a:effectLst>
            </c:spPr>
          </c:marker>
          <c:cat>
            <c:strRef>
              <c:f>Diagramme!$AA$6:$AJ$6</c:f>
              <c:strCache>
                <c:ptCount val="10"/>
                <c:pt idx="0">
                  <c:v>fettig</c:v>
                </c:pt>
                <c:pt idx="1">
                  <c:v>Geruch nach Gummi</c:v>
                </c:pt>
                <c:pt idx="2">
                  <c:v>stechend</c:v>
                </c:pt>
                <c:pt idx="3">
                  <c:v>Geruch nach Plastik</c:v>
                </c:pt>
                <c:pt idx="4">
                  <c:v>muffig</c:v>
                </c:pt>
                <c:pt idx="5">
                  <c:v>Geruch nach Luftmatratze</c:v>
                </c:pt>
                <c:pt idx="6">
                  <c:v>medizinisch</c:v>
                </c:pt>
                <c:pt idx="7">
                  <c:v>phenolisch</c:v>
                </c:pt>
                <c:pt idx="8">
                  <c:v>süß</c:v>
                </c:pt>
                <c:pt idx="9">
                  <c:v>verbrannt</c:v>
                </c:pt>
              </c:strCache>
            </c:strRef>
          </c:cat>
          <c:val>
            <c:numRef>
              <c:f>Diagramme!$AA$17:$AJ$17</c:f>
              <c:numCache>
                <c:formatCode>0.0</c:formatCode>
                <c:ptCount val="10"/>
                <c:pt idx="0">
                  <c:v>0.55000000000000004</c:v>
                </c:pt>
                <c:pt idx="1">
                  <c:v>1.9</c:v>
                </c:pt>
                <c:pt idx="2">
                  <c:v>0.45</c:v>
                </c:pt>
                <c:pt idx="3">
                  <c:v>1.9</c:v>
                </c:pt>
                <c:pt idx="4">
                  <c:v>0.45</c:v>
                </c:pt>
                <c:pt idx="5">
                  <c:v>2.2000000000000002</c:v>
                </c:pt>
                <c:pt idx="6">
                  <c:v>0.6</c:v>
                </c:pt>
                <c:pt idx="7">
                  <c:v>1.3</c:v>
                </c:pt>
                <c:pt idx="8">
                  <c:v>0.65</c:v>
                </c:pt>
                <c:pt idx="9">
                  <c:v>0.2</c:v>
                </c:pt>
              </c:numCache>
            </c:numRef>
          </c:val>
        </c:ser>
        <c:dLbls>
          <c:showLegendKey val="0"/>
          <c:showVal val="0"/>
          <c:showCatName val="0"/>
          <c:showSerName val="0"/>
          <c:showPercent val="0"/>
          <c:showBubbleSize val="0"/>
        </c:dLbls>
        <c:axId val="227173088"/>
        <c:axId val="227174656"/>
      </c:radarChart>
      <c:catAx>
        <c:axId val="227173088"/>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24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crossAx val="227174656"/>
        <c:crosses val="autoZero"/>
        <c:auto val="1"/>
        <c:lblAlgn val="ctr"/>
        <c:lblOffset val="100"/>
        <c:noMultiLvlLbl val="0"/>
      </c:catAx>
      <c:valAx>
        <c:axId val="227174656"/>
        <c:scaling>
          <c:orientation val="minMax"/>
          <c:max val="3"/>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crossAx val="227173088"/>
        <c:crosses val="autoZero"/>
        <c:crossBetween val="between"/>
        <c:majorUnit val="0.5"/>
      </c:valAx>
      <c:spPr>
        <a:noFill/>
        <a:ln>
          <a:noFill/>
        </a:ln>
        <a:effectLst/>
      </c:spPr>
    </c:plotArea>
    <c:plotVisOnly val="1"/>
    <c:dispBlanksAs val="gap"/>
    <c:showDLblsOverMax val="0"/>
  </c:chart>
  <c:spPr>
    <a:noFill/>
    <a:ln w="9525" cap="flat" cmpd="sng" algn="ctr">
      <a:noFill/>
      <a:round/>
    </a:ln>
    <a:effectLst/>
  </c:spPr>
  <c:txPr>
    <a:bodyPr/>
    <a:lstStyle/>
    <a:p>
      <a:pPr>
        <a:defRPr>
          <a:latin typeface="Arial" panose="020B0604020202020204" pitchFamily="34" charset="0"/>
          <a:cs typeface="Arial" panose="020B0604020202020204" pitchFamily="34" charset="0"/>
        </a:defRPr>
      </a:pPr>
      <a:endParaRPr lang="en-US"/>
    </a:p>
  </c:txPr>
  <c:externalData r:id="rId2">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Rechteck 7"/>
          <p:cNvSpPr/>
          <p:nvPr/>
        </p:nvSpPr>
        <p:spPr>
          <a:xfrm>
            <a:off x="0" y="5868000"/>
            <a:ext cx="1224000" cy="5868000"/>
          </a:xfrm>
          <a:prstGeom prst="rect">
            <a:avLst/>
          </a:prstGeom>
          <a:solidFill>
            <a:srgbClr val="009B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9" name="Rechteck 8"/>
          <p:cNvSpPr/>
          <p:nvPr/>
        </p:nvSpPr>
        <p:spPr>
          <a:xfrm>
            <a:off x="0" y="11700648"/>
            <a:ext cx="1224000" cy="1173600"/>
          </a:xfrm>
          <a:prstGeom prst="rect">
            <a:avLst/>
          </a:prstGeom>
          <a:solidFill>
            <a:srgbClr val="0038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0" name="Rechteck 9"/>
          <p:cNvSpPr/>
          <p:nvPr/>
        </p:nvSpPr>
        <p:spPr>
          <a:xfrm>
            <a:off x="0" y="12852776"/>
            <a:ext cx="1224000" cy="1173600"/>
          </a:xfrm>
          <a:prstGeom prst="rect">
            <a:avLst/>
          </a:prstGeom>
          <a:solidFill>
            <a:srgbClr val="0038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1" name="Rechteck 10"/>
          <p:cNvSpPr/>
          <p:nvPr/>
        </p:nvSpPr>
        <p:spPr>
          <a:xfrm>
            <a:off x="0" y="14004904"/>
            <a:ext cx="1224000" cy="1173600"/>
          </a:xfrm>
          <a:prstGeom prst="rect">
            <a:avLst/>
          </a:prstGeom>
          <a:solidFill>
            <a:srgbClr val="0038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2" name="Rechteck 11"/>
          <p:cNvSpPr/>
          <p:nvPr/>
        </p:nvSpPr>
        <p:spPr>
          <a:xfrm>
            <a:off x="0" y="15157032"/>
            <a:ext cx="1224000" cy="1173600"/>
          </a:xfrm>
          <a:prstGeom prst="rect">
            <a:avLst/>
          </a:prstGeom>
          <a:solidFill>
            <a:srgbClr val="0038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3" name="Rechteck 12"/>
          <p:cNvSpPr/>
          <p:nvPr/>
        </p:nvSpPr>
        <p:spPr>
          <a:xfrm>
            <a:off x="0" y="16309160"/>
            <a:ext cx="1224000" cy="1173600"/>
          </a:xfrm>
          <a:prstGeom prst="rect">
            <a:avLst/>
          </a:prstGeom>
          <a:solidFill>
            <a:srgbClr val="0038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cxnSp>
        <p:nvCxnSpPr>
          <p:cNvPr id="14" name="Gerade Verbindung 13"/>
          <p:cNvCxnSpPr/>
          <p:nvPr/>
        </p:nvCxnSpPr>
        <p:spPr>
          <a:xfrm>
            <a:off x="0" y="11700648"/>
            <a:ext cx="1242443" cy="0"/>
          </a:xfrm>
          <a:prstGeom prst="line">
            <a:avLst/>
          </a:prstGeom>
          <a:ln w="76200">
            <a:solidFill>
              <a:schemeClr val="bg1"/>
            </a:solidFill>
          </a:ln>
        </p:spPr>
        <p:style>
          <a:lnRef idx="1">
            <a:schemeClr val="accent1"/>
          </a:lnRef>
          <a:fillRef idx="0">
            <a:schemeClr val="accent1"/>
          </a:fillRef>
          <a:effectRef idx="0">
            <a:schemeClr val="accent1"/>
          </a:effectRef>
          <a:fontRef idx="minor">
            <a:schemeClr val="tx1"/>
          </a:fontRef>
        </p:style>
      </p:cxnSp>
      <p:sp>
        <p:nvSpPr>
          <p:cNvPr id="19" name="Freihandform 18"/>
          <p:cNvSpPr/>
          <p:nvPr userDrawn="1"/>
        </p:nvSpPr>
        <p:spPr>
          <a:xfrm>
            <a:off x="1314451" y="5871600"/>
            <a:ext cx="29052000" cy="35229600"/>
          </a:xfrm>
          <a:custGeom>
            <a:avLst/>
            <a:gdLst>
              <a:gd name="connsiteX0" fmla="*/ 719137 w 723900"/>
              <a:gd name="connsiteY0" fmla="*/ 0 h 721519"/>
              <a:gd name="connsiteX1" fmla="*/ 0 w 723900"/>
              <a:gd name="connsiteY1" fmla="*/ 0 h 721519"/>
              <a:gd name="connsiteX2" fmla="*/ 0 w 723900"/>
              <a:gd name="connsiteY2" fmla="*/ 721519 h 721519"/>
              <a:gd name="connsiteX3" fmla="*/ 723900 w 723900"/>
              <a:gd name="connsiteY3" fmla="*/ 721519 h 721519"/>
              <a:gd name="connsiteX4" fmla="*/ 685800 w 723900"/>
              <a:gd name="connsiteY4" fmla="*/ 721519 h 721519"/>
              <a:gd name="connsiteX0" fmla="*/ 723719 w 723900"/>
              <a:gd name="connsiteY0" fmla="*/ 0 h 721519"/>
              <a:gd name="connsiteX1" fmla="*/ 0 w 723900"/>
              <a:gd name="connsiteY1" fmla="*/ 0 h 721519"/>
              <a:gd name="connsiteX2" fmla="*/ 0 w 723900"/>
              <a:gd name="connsiteY2" fmla="*/ 721519 h 721519"/>
              <a:gd name="connsiteX3" fmla="*/ 723900 w 723900"/>
              <a:gd name="connsiteY3" fmla="*/ 721519 h 721519"/>
              <a:gd name="connsiteX4" fmla="*/ 685800 w 723900"/>
              <a:gd name="connsiteY4" fmla="*/ 721519 h 7215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3900" h="721519">
                <a:moveTo>
                  <a:pt x="723719" y="0"/>
                </a:moveTo>
                <a:lnTo>
                  <a:pt x="0" y="0"/>
                </a:lnTo>
                <a:lnTo>
                  <a:pt x="0" y="721519"/>
                </a:lnTo>
                <a:lnTo>
                  <a:pt x="723900" y="721519"/>
                </a:lnTo>
                <a:lnTo>
                  <a:pt x="685800" y="721519"/>
                </a:lnTo>
              </a:path>
            </a:pathLst>
          </a:custGeom>
          <a:ln w="28575">
            <a:solidFill>
              <a:srgbClr val="003865"/>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pic>
        <p:nvPicPr>
          <p:cNvPr id="17" name="Grafik 16" descr="Logo_Nat-Fak_DinA5_RGB.emf"/>
          <p:cNvPicPr>
            <a:picLocks noChangeAspect="1"/>
          </p:cNvPicPr>
          <p:nvPr userDrawn="1"/>
        </p:nvPicPr>
        <p:blipFill>
          <a:blip r:embed="rId3" cstate="print"/>
          <a:stretch>
            <a:fillRect/>
          </a:stretch>
        </p:blipFill>
        <p:spPr>
          <a:xfrm>
            <a:off x="17588259" y="1602062"/>
            <a:ext cx="11353432" cy="3312000"/>
          </a:xfrm>
          <a:prstGeom prst="rect">
            <a:avLst/>
          </a:prstGeom>
        </p:spPr>
      </p:pic>
    </p:spTree>
  </p:cSld>
  <p:clrMap bg1="lt1" tx1="dk1" bg2="lt2" tx2="dk2" accent1="accent1" accent2="accent2" accent3="accent3" accent4="accent4" accent5="accent5" accent6="accent6" hlink="hlink" folHlink="folHlink"/>
  <p:sldLayoutIdLst>
    <p:sldLayoutId id="2147483685"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Rechteck 7"/>
          <p:cNvSpPr/>
          <p:nvPr userDrawn="1"/>
        </p:nvSpPr>
        <p:spPr>
          <a:xfrm>
            <a:off x="0" y="5868000"/>
            <a:ext cx="1224000" cy="5868000"/>
          </a:xfrm>
          <a:prstGeom prst="rect">
            <a:avLst/>
          </a:prstGeom>
          <a:solidFill>
            <a:srgbClr val="009B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9" name="Rechteck 8"/>
          <p:cNvSpPr/>
          <p:nvPr userDrawn="1"/>
        </p:nvSpPr>
        <p:spPr>
          <a:xfrm>
            <a:off x="0" y="11700648"/>
            <a:ext cx="1224000" cy="1173600"/>
          </a:xfrm>
          <a:prstGeom prst="rect">
            <a:avLst/>
          </a:prstGeom>
          <a:solidFill>
            <a:srgbClr val="0038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0" name="Rechteck 9"/>
          <p:cNvSpPr/>
          <p:nvPr userDrawn="1"/>
        </p:nvSpPr>
        <p:spPr>
          <a:xfrm>
            <a:off x="0" y="12852776"/>
            <a:ext cx="1224000" cy="1173600"/>
          </a:xfrm>
          <a:prstGeom prst="rect">
            <a:avLst/>
          </a:prstGeom>
          <a:solidFill>
            <a:srgbClr val="0038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1" name="Rechteck 10"/>
          <p:cNvSpPr/>
          <p:nvPr userDrawn="1"/>
        </p:nvSpPr>
        <p:spPr>
          <a:xfrm>
            <a:off x="0" y="14004904"/>
            <a:ext cx="1224000" cy="1173600"/>
          </a:xfrm>
          <a:prstGeom prst="rect">
            <a:avLst/>
          </a:prstGeom>
          <a:solidFill>
            <a:srgbClr val="0038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2" name="Rechteck 11"/>
          <p:cNvSpPr/>
          <p:nvPr userDrawn="1"/>
        </p:nvSpPr>
        <p:spPr>
          <a:xfrm>
            <a:off x="0" y="15157032"/>
            <a:ext cx="1224000" cy="1173600"/>
          </a:xfrm>
          <a:prstGeom prst="rect">
            <a:avLst/>
          </a:prstGeom>
          <a:solidFill>
            <a:srgbClr val="0038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3" name="Rechteck 12"/>
          <p:cNvSpPr/>
          <p:nvPr userDrawn="1"/>
        </p:nvSpPr>
        <p:spPr>
          <a:xfrm>
            <a:off x="0" y="16309160"/>
            <a:ext cx="1224000" cy="1173600"/>
          </a:xfrm>
          <a:prstGeom prst="rect">
            <a:avLst/>
          </a:prstGeom>
          <a:solidFill>
            <a:srgbClr val="0038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cxnSp>
        <p:nvCxnSpPr>
          <p:cNvPr id="14" name="Gerade Verbindung 13"/>
          <p:cNvCxnSpPr/>
          <p:nvPr userDrawn="1"/>
        </p:nvCxnSpPr>
        <p:spPr>
          <a:xfrm>
            <a:off x="0" y="11700648"/>
            <a:ext cx="1242443" cy="0"/>
          </a:xfrm>
          <a:prstGeom prst="line">
            <a:avLst/>
          </a:prstGeom>
          <a:ln w="76200">
            <a:solidFill>
              <a:schemeClr val="bg1"/>
            </a:solidFill>
          </a:ln>
        </p:spPr>
        <p:style>
          <a:lnRef idx="1">
            <a:schemeClr val="accent1"/>
          </a:lnRef>
          <a:fillRef idx="0">
            <a:schemeClr val="accent1"/>
          </a:fillRef>
          <a:effectRef idx="0">
            <a:schemeClr val="accent1"/>
          </a:effectRef>
          <a:fontRef idx="minor">
            <a:schemeClr val="tx1"/>
          </a:fontRef>
        </p:style>
      </p:cxnSp>
      <p:pic>
        <p:nvPicPr>
          <p:cNvPr id="17" name="Grafik 16" descr="Logo_Nat-Fak_DinA5_RGB.emf"/>
          <p:cNvPicPr>
            <a:picLocks noChangeAspect="1"/>
          </p:cNvPicPr>
          <p:nvPr userDrawn="1"/>
        </p:nvPicPr>
        <p:blipFill>
          <a:blip r:embed="rId3" cstate="print"/>
          <a:stretch>
            <a:fillRect/>
          </a:stretch>
        </p:blipFill>
        <p:spPr>
          <a:xfrm>
            <a:off x="17588259" y="1602062"/>
            <a:ext cx="11353432" cy="3312000"/>
          </a:xfrm>
          <a:prstGeom prst="rect">
            <a:avLst/>
          </a:prstGeom>
        </p:spPr>
      </p:pic>
      <p:sp>
        <p:nvSpPr>
          <p:cNvPr id="7" name="Rechteck 6"/>
          <p:cNvSpPr/>
          <p:nvPr userDrawn="1"/>
        </p:nvSpPr>
        <p:spPr>
          <a:xfrm>
            <a:off x="1314000" y="5868000"/>
            <a:ext cx="28962000" cy="35208000"/>
          </a:xfrm>
          <a:prstGeom prst="rect">
            <a:avLst/>
          </a:prstGeom>
          <a:solidFill>
            <a:srgbClr val="E5EF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Tree>
  </p:cSld>
  <p:clrMap bg1="lt1" tx1="dk1" bg2="lt2" tx2="dk2" accent1="accent1" accent2="accent2" accent3="accent3" accent4="accent4" accent5="accent5" accent6="accent6" hlink="hlink" folHlink="folHlink"/>
  <p:sldLayoutIdLst>
    <p:sldLayoutId id="2147483687"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Rechteck 7"/>
          <p:cNvSpPr/>
          <p:nvPr/>
        </p:nvSpPr>
        <p:spPr>
          <a:xfrm>
            <a:off x="1314000" y="5868000"/>
            <a:ext cx="28962000" cy="35208000"/>
          </a:xfrm>
          <a:prstGeom prst="rect">
            <a:avLst/>
          </a:prstGeom>
          <a:solidFill>
            <a:srgbClr val="D8E5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9" name="Rechteck 8"/>
          <p:cNvSpPr/>
          <p:nvPr/>
        </p:nvSpPr>
        <p:spPr>
          <a:xfrm>
            <a:off x="0" y="5868000"/>
            <a:ext cx="1224000" cy="5868000"/>
          </a:xfrm>
          <a:prstGeom prst="rect">
            <a:avLst/>
          </a:prstGeom>
          <a:solidFill>
            <a:srgbClr val="009B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0" name="Rechteck 9"/>
          <p:cNvSpPr/>
          <p:nvPr/>
        </p:nvSpPr>
        <p:spPr>
          <a:xfrm>
            <a:off x="0" y="11700648"/>
            <a:ext cx="1224000" cy="1173600"/>
          </a:xfrm>
          <a:prstGeom prst="rect">
            <a:avLst/>
          </a:prstGeom>
          <a:solidFill>
            <a:srgbClr val="0038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1" name="Rechteck 10"/>
          <p:cNvSpPr/>
          <p:nvPr/>
        </p:nvSpPr>
        <p:spPr>
          <a:xfrm>
            <a:off x="0" y="12852776"/>
            <a:ext cx="1224000" cy="1173600"/>
          </a:xfrm>
          <a:prstGeom prst="rect">
            <a:avLst/>
          </a:prstGeom>
          <a:solidFill>
            <a:srgbClr val="0038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2" name="Rechteck 11"/>
          <p:cNvSpPr/>
          <p:nvPr/>
        </p:nvSpPr>
        <p:spPr>
          <a:xfrm>
            <a:off x="0" y="14004904"/>
            <a:ext cx="1224000" cy="1173600"/>
          </a:xfrm>
          <a:prstGeom prst="rect">
            <a:avLst/>
          </a:prstGeom>
          <a:solidFill>
            <a:srgbClr val="0038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3" name="Rechteck 12"/>
          <p:cNvSpPr/>
          <p:nvPr/>
        </p:nvSpPr>
        <p:spPr>
          <a:xfrm>
            <a:off x="0" y="15157032"/>
            <a:ext cx="1224000" cy="1173600"/>
          </a:xfrm>
          <a:prstGeom prst="rect">
            <a:avLst/>
          </a:prstGeom>
          <a:solidFill>
            <a:srgbClr val="0038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4" name="Rechteck 13"/>
          <p:cNvSpPr/>
          <p:nvPr/>
        </p:nvSpPr>
        <p:spPr>
          <a:xfrm>
            <a:off x="0" y="16309160"/>
            <a:ext cx="1224000" cy="1173600"/>
          </a:xfrm>
          <a:prstGeom prst="rect">
            <a:avLst/>
          </a:prstGeom>
          <a:solidFill>
            <a:srgbClr val="0038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cxnSp>
        <p:nvCxnSpPr>
          <p:cNvPr id="15" name="Gerade Verbindung 14"/>
          <p:cNvCxnSpPr/>
          <p:nvPr/>
        </p:nvCxnSpPr>
        <p:spPr>
          <a:xfrm>
            <a:off x="0" y="11700648"/>
            <a:ext cx="1242443" cy="0"/>
          </a:xfrm>
          <a:prstGeom prst="line">
            <a:avLst/>
          </a:prstGeom>
          <a:ln w="76200">
            <a:solidFill>
              <a:schemeClr val="bg1"/>
            </a:solidFill>
          </a:ln>
        </p:spPr>
        <p:style>
          <a:lnRef idx="1">
            <a:schemeClr val="accent1"/>
          </a:lnRef>
          <a:fillRef idx="0">
            <a:schemeClr val="accent1"/>
          </a:fillRef>
          <a:effectRef idx="0">
            <a:schemeClr val="accent1"/>
          </a:effectRef>
          <a:fontRef idx="minor">
            <a:schemeClr val="tx1"/>
          </a:fontRef>
        </p:style>
      </p:cxnSp>
      <p:pic>
        <p:nvPicPr>
          <p:cNvPr id="18" name="Grafik 17" descr="Logo_Nat-Fak_DinA5_RGB.emf"/>
          <p:cNvPicPr>
            <a:picLocks noChangeAspect="1"/>
          </p:cNvPicPr>
          <p:nvPr userDrawn="1"/>
        </p:nvPicPr>
        <p:blipFill>
          <a:blip r:embed="rId3" cstate="print"/>
          <a:stretch>
            <a:fillRect/>
          </a:stretch>
        </p:blipFill>
        <p:spPr>
          <a:xfrm>
            <a:off x="17588259" y="1602062"/>
            <a:ext cx="11353432" cy="3312000"/>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4.emf"/><Relationship Id="rId4"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7"/>
          <p:cNvSpPr txBox="1">
            <a:spLocks/>
          </p:cNvSpPr>
          <p:nvPr/>
        </p:nvSpPr>
        <p:spPr>
          <a:xfrm>
            <a:off x="1674490" y="6403326"/>
            <a:ext cx="27741165" cy="3240676"/>
          </a:xfrm>
          <a:prstGeom prst="rect">
            <a:avLst/>
          </a:prstGeom>
          <a:solidFill>
            <a:schemeClr val="bg1"/>
          </a:solidFill>
        </p:spPr>
        <p:txBody>
          <a:bodyPr lIns="180000" rIns="180000" anchor="t" anchorCtr="0">
            <a:noAutofit/>
          </a:bodyPr>
          <a:lstStyle/>
          <a:p>
            <a:pPr marL="0" marR="0" lvl="0" indent="0" algn="l" defTabSz="914400" rtl="0" eaLnBrk="1" fontAlgn="auto" latinLnBrk="0" hangingPunct="1">
              <a:lnSpc>
                <a:spcPct val="150000"/>
              </a:lnSpc>
              <a:spcBef>
                <a:spcPct val="0"/>
              </a:spcBef>
              <a:spcAft>
                <a:spcPts val="0"/>
              </a:spcAft>
              <a:buClrTx/>
              <a:buSzTx/>
              <a:buFontTx/>
              <a:buNone/>
              <a:tabLst/>
              <a:defRPr/>
            </a:pPr>
            <a:r>
              <a:rPr kumimoji="0" lang="de-DE" sz="6600" b="1" i="0" u="none" strike="noStrike" kern="1200" cap="none" spc="-150" normalizeH="0" baseline="0" noProof="0" dirty="0" smtClean="0">
                <a:ln>
                  <a:noFill/>
                </a:ln>
                <a:solidFill>
                  <a:srgbClr val="003865"/>
                </a:solidFill>
                <a:effectLst/>
                <a:uLnTx/>
                <a:uFillTx/>
                <a:latin typeface="Arial" pitchFamily="34" charset="0"/>
                <a:ea typeface="+mj-ea"/>
                <a:cs typeface="Arial" pitchFamily="34" charset="0"/>
              </a:rPr>
              <a:t>Identifikation von Fehlgeruch verursachenden Störsubstanzen in Kunststoffspielzeug</a:t>
            </a:r>
            <a:endParaRPr kumimoji="0" lang="de-DE" sz="6600" b="1" i="0" u="none" strike="noStrike" kern="1200" cap="none" spc="-150" normalizeH="0" baseline="0" noProof="0" dirty="0">
              <a:ln>
                <a:noFill/>
              </a:ln>
              <a:solidFill>
                <a:srgbClr val="003865"/>
              </a:solidFill>
              <a:effectLst/>
              <a:uLnTx/>
              <a:uFillTx/>
              <a:latin typeface="Arial" pitchFamily="34" charset="0"/>
              <a:ea typeface="+mj-ea"/>
              <a:cs typeface="Arial" pitchFamily="34" charset="0"/>
            </a:endParaRPr>
          </a:p>
        </p:txBody>
      </p:sp>
      <p:sp>
        <p:nvSpPr>
          <p:cNvPr id="5" name="Titel 7"/>
          <p:cNvSpPr txBox="1">
            <a:spLocks/>
          </p:cNvSpPr>
          <p:nvPr/>
        </p:nvSpPr>
        <p:spPr>
          <a:xfrm>
            <a:off x="1648123" y="9649031"/>
            <a:ext cx="27003000" cy="2448272"/>
          </a:xfrm>
          <a:prstGeom prst="rect">
            <a:avLst/>
          </a:prstGeom>
        </p:spPr>
        <p:txBody>
          <a:bodyPr anchor="t" anchorCtr="0">
            <a:noAutofit/>
          </a:bodyPr>
          <a:lstStyle/>
          <a:p>
            <a:pPr marL="0" marR="0" lvl="0" indent="0" algn="l" defTabSz="914400" rtl="0" eaLnBrk="1" fontAlgn="auto" latinLnBrk="0" hangingPunct="1">
              <a:lnSpc>
                <a:spcPct val="150000"/>
              </a:lnSpc>
              <a:spcBef>
                <a:spcPct val="0"/>
              </a:spcBef>
              <a:spcAft>
                <a:spcPts val="0"/>
              </a:spcAft>
              <a:buClrTx/>
              <a:buSzTx/>
              <a:buFontTx/>
              <a:buNone/>
              <a:tabLst/>
              <a:defRPr/>
            </a:pPr>
            <a:r>
              <a:rPr lang="de-DE" sz="3200" b="1" spc="-150" dirty="0" smtClean="0">
                <a:solidFill>
                  <a:srgbClr val="003865"/>
                </a:solidFill>
                <a:latin typeface="Arial" pitchFamily="34" charset="0"/>
                <a:ea typeface="+mj-ea"/>
                <a:cs typeface="Arial" pitchFamily="34" charset="0"/>
              </a:rPr>
              <a:t>E.-M. Kröner </a:t>
            </a:r>
            <a:r>
              <a:rPr lang="de-DE" sz="3200" b="1" spc="-150" baseline="30000" dirty="0" smtClean="0">
                <a:solidFill>
                  <a:srgbClr val="003865"/>
                </a:solidFill>
                <a:latin typeface="Arial" pitchFamily="34" charset="0"/>
                <a:ea typeface="+mj-ea"/>
                <a:cs typeface="Arial" pitchFamily="34" charset="0"/>
              </a:rPr>
              <a:t>1)</a:t>
            </a:r>
            <a:r>
              <a:rPr lang="de-DE" sz="3200" b="1" spc="-150" dirty="0" smtClean="0">
                <a:solidFill>
                  <a:srgbClr val="003865"/>
                </a:solidFill>
                <a:latin typeface="Arial" pitchFamily="34" charset="0"/>
                <a:ea typeface="+mj-ea"/>
                <a:cs typeface="Arial" pitchFamily="34" charset="0"/>
              </a:rPr>
              <a:t>, A. Büttner </a:t>
            </a:r>
            <a:r>
              <a:rPr lang="de-DE" sz="3200" b="1" spc="-150" baseline="30000" dirty="0" smtClean="0">
                <a:solidFill>
                  <a:srgbClr val="003865"/>
                </a:solidFill>
                <a:latin typeface="Arial" pitchFamily="34" charset="0"/>
                <a:ea typeface="+mj-ea"/>
                <a:cs typeface="Arial" pitchFamily="34" charset="0"/>
              </a:rPr>
              <a:t>1,2)</a:t>
            </a:r>
            <a:endParaRPr lang="de-DE" sz="3200" b="1" spc="-150" dirty="0" smtClean="0">
              <a:solidFill>
                <a:srgbClr val="003865"/>
              </a:solidFill>
              <a:latin typeface="Arial" pitchFamily="34" charset="0"/>
              <a:ea typeface="+mj-ea"/>
              <a:cs typeface="Arial" pitchFamily="34" charset="0"/>
            </a:endParaRPr>
          </a:p>
          <a:p>
            <a:pPr defTabSz="914400">
              <a:lnSpc>
                <a:spcPct val="150000"/>
              </a:lnSpc>
              <a:spcBef>
                <a:spcPct val="0"/>
              </a:spcBef>
              <a:defRPr/>
            </a:pPr>
            <a:r>
              <a:rPr lang="de-DE" sz="3200" dirty="0">
                <a:solidFill>
                  <a:srgbClr val="003865"/>
                </a:solidFill>
                <a:latin typeface="Arial" panose="020B0604020202020204" pitchFamily="34" charset="0"/>
                <a:cs typeface="Arial" panose="020B0604020202020204" pitchFamily="34" charset="0"/>
              </a:rPr>
              <a:t>1</a:t>
            </a:r>
            <a:r>
              <a:rPr lang="de-DE" sz="3200" dirty="0" smtClean="0">
                <a:solidFill>
                  <a:srgbClr val="003865"/>
                </a:solidFill>
                <a:latin typeface="Arial" panose="020B0604020202020204" pitchFamily="34" charset="0"/>
                <a:cs typeface="Arial" panose="020B0604020202020204" pitchFamily="34" charset="0"/>
              </a:rPr>
              <a:t>) </a:t>
            </a:r>
            <a:r>
              <a:rPr lang="de-DE" sz="2800" dirty="0" smtClean="0">
                <a:solidFill>
                  <a:srgbClr val="003865"/>
                </a:solidFill>
                <a:latin typeface="Arial" panose="020B0604020202020204" pitchFamily="34" charset="0"/>
                <a:cs typeface="Arial" panose="020B0604020202020204" pitchFamily="34" charset="0"/>
              </a:rPr>
              <a:t>Department </a:t>
            </a:r>
            <a:r>
              <a:rPr lang="de-DE" sz="2800" dirty="0">
                <a:solidFill>
                  <a:srgbClr val="003865"/>
                </a:solidFill>
                <a:latin typeface="Arial" panose="020B0604020202020204" pitchFamily="34" charset="0"/>
                <a:cs typeface="Arial" panose="020B0604020202020204" pitchFamily="34" charset="0"/>
              </a:rPr>
              <a:t>für Chemie und Pharmazie, Emil Fischer Center, Friedrich-Alexander-Universität Erlangen-Nürnberg, </a:t>
            </a:r>
            <a:r>
              <a:rPr lang="de-DE" sz="2800" dirty="0" err="1">
                <a:solidFill>
                  <a:srgbClr val="003865"/>
                </a:solidFill>
                <a:latin typeface="Arial" panose="020B0604020202020204" pitchFamily="34" charset="0"/>
                <a:cs typeface="Arial" panose="020B0604020202020204" pitchFamily="34" charset="0"/>
              </a:rPr>
              <a:t>Henkestraße</a:t>
            </a:r>
            <a:r>
              <a:rPr lang="de-DE" sz="2800" dirty="0">
                <a:solidFill>
                  <a:srgbClr val="003865"/>
                </a:solidFill>
                <a:latin typeface="Arial" panose="020B0604020202020204" pitchFamily="34" charset="0"/>
                <a:cs typeface="Arial" panose="020B0604020202020204" pitchFamily="34" charset="0"/>
              </a:rPr>
              <a:t> 9, </a:t>
            </a:r>
            <a:r>
              <a:rPr lang="de-DE" sz="2800" dirty="0" smtClean="0">
                <a:solidFill>
                  <a:srgbClr val="003865"/>
                </a:solidFill>
                <a:latin typeface="Arial" panose="020B0604020202020204" pitchFamily="34" charset="0"/>
                <a:cs typeface="Arial" panose="020B0604020202020204" pitchFamily="34" charset="0"/>
              </a:rPr>
              <a:t>D-91054 Erlangen</a:t>
            </a:r>
          </a:p>
          <a:p>
            <a:pPr defTabSz="914400">
              <a:lnSpc>
                <a:spcPct val="150000"/>
              </a:lnSpc>
              <a:spcBef>
                <a:spcPct val="0"/>
              </a:spcBef>
              <a:defRPr/>
            </a:pPr>
            <a:r>
              <a:rPr lang="de-DE" sz="2800" dirty="0" smtClean="0">
                <a:solidFill>
                  <a:srgbClr val="003865"/>
                </a:solidFill>
                <a:latin typeface="Arial" panose="020B0604020202020204" pitchFamily="34" charset="0"/>
                <a:cs typeface="Arial" panose="020B0604020202020204" pitchFamily="34" charset="0"/>
              </a:rPr>
              <a:t>2) Abteilung </a:t>
            </a:r>
            <a:r>
              <a:rPr lang="de-DE" sz="2800" dirty="0">
                <a:solidFill>
                  <a:srgbClr val="003865"/>
                </a:solidFill>
                <a:latin typeface="Arial" panose="020B0604020202020204" pitchFamily="34" charset="0"/>
                <a:cs typeface="Arial" panose="020B0604020202020204" pitchFamily="34" charset="0"/>
              </a:rPr>
              <a:t>Analytische Sensorik, Fraunhofer-Institut für Verfahrenstechnik und Verpackung IVV, </a:t>
            </a:r>
            <a:r>
              <a:rPr lang="de-DE" sz="2800" dirty="0" err="1">
                <a:solidFill>
                  <a:srgbClr val="003865"/>
                </a:solidFill>
                <a:latin typeface="Arial" panose="020B0604020202020204" pitchFamily="34" charset="0"/>
                <a:cs typeface="Arial" panose="020B0604020202020204" pitchFamily="34" charset="0"/>
              </a:rPr>
              <a:t>Giggenhauser</a:t>
            </a:r>
            <a:r>
              <a:rPr lang="de-DE" sz="2800" dirty="0">
                <a:solidFill>
                  <a:srgbClr val="003865"/>
                </a:solidFill>
                <a:latin typeface="Arial" panose="020B0604020202020204" pitchFamily="34" charset="0"/>
                <a:cs typeface="Arial" panose="020B0604020202020204" pitchFamily="34" charset="0"/>
              </a:rPr>
              <a:t> Straße 35, D-85354 </a:t>
            </a:r>
            <a:r>
              <a:rPr lang="de-DE" sz="2800" dirty="0" smtClean="0">
                <a:solidFill>
                  <a:srgbClr val="003865"/>
                </a:solidFill>
                <a:latin typeface="Arial" panose="020B0604020202020204" pitchFamily="34" charset="0"/>
                <a:cs typeface="Arial" panose="020B0604020202020204" pitchFamily="34" charset="0"/>
              </a:rPr>
              <a:t>Freising</a:t>
            </a:r>
            <a:endParaRPr lang="en-US" sz="2800" dirty="0">
              <a:solidFill>
                <a:srgbClr val="003865"/>
              </a:solidFill>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50000"/>
              </a:lnSpc>
              <a:spcBef>
                <a:spcPct val="0"/>
              </a:spcBef>
              <a:spcAft>
                <a:spcPts val="0"/>
              </a:spcAft>
              <a:buClrTx/>
              <a:buSzTx/>
              <a:buFontTx/>
              <a:buNone/>
              <a:tabLst/>
              <a:defRPr/>
            </a:pPr>
            <a:r>
              <a:rPr lang="de-DE" sz="3200" b="1" spc="-150" dirty="0" smtClean="0">
                <a:solidFill>
                  <a:srgbClr val="003865"/>
                </a:solidFill>
                <a:latin typeface="Arial" pitchFamily="34" charset="0"/>
                <a:ea typeface="+mj-ea"/>
                <a:cs typeface="Arial" pitchFamily="34" charset="0"/>
              </a:rPr>
              <a:t> </a:t>
            </a:r>
            <a:endParaRPr kumimoji="0" lang="de-DE" sz="3200" b="1" i="0" u="none" strike="noStrike" kern="1200" cap="none" spc="-150" normalizeH="0" baseline="0" noProof="0" dirty="0">
              <a:ln>
                <a:noFill/>
              </a:ln>
              <a:solidFill>
                <a:srgbClr val="003865"/>
              </a:solidFill>
              <a:effectLst/>
              <a:uLnTx/>
              <a:uFillTx/>
              <a:latin typeface="Arial" pitchFamily="34" charset="0"/>
              <a:ea typeface="+mj-ea"/>
              <a:cs typeface="Arial" pitchFamily="34" charset="0"/>
            </a:endParaRPr>
          </a:p>
        </p:txBody>
      </p:sp>
      <p:pic>
        <p:nvPicPr>
          <p:cNvPr id="2" name="Grafik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29250" y="16221075"/>
            <a:ext cx="4766513" cy="4135552"/>
          </a:xfrm>
          <a:prstGeom prst="rect">
            <a:avLst/>
          </a:prstGeom>
          <a:ln>
            <a:noFill/>
          </a:ln>
          <a:effectLst>
            <a:outerShdw blurRad="292100" dist="139700" dir="2700000" algn="tl" rotWithShape="0">
              <a:srgbClr val="333333">
                <a:alpha val="65000"/>
              </a:srgbClr>
            </a:outerShdw>
          </a:effectLst>
        </p:spPr>
      </p:pic>
      <p:sp>
        <p:nvSpPr>
          <p:cNvPr id="7" name="Textfeld 6"/>
          <p:cNvSpPr txBox="1"/>
          <p:nvPr/>
        </p:nvSpPr>
        <p:spPr>
          <a:xfrm>
            <a:off x="1682194" y="12331254"/>
            <a:ext cx="14113569" cy="3539430"/>
          </a:xfrm>
          <a:prstGeom prst="rect">
            <a:avLst/>
          </a:prstGeom>
          <a:solidFill>
            <a:schemeClr val="bg1"/>
          </a:solidFill>
          <a:effectLst/>
        </p:spPr>
        <p:txBody>
          <a:bodyPr wrap="square" lIns="180000" rIns="180000" rtlCol="0">
            <a:spAutoFit/>
          </a:bodyPr>
          <a:lstStyle/>
          <a:p>
            <a:pPr algn="just"/>
            <a:r>
              <a:rPr lang="de-DE" sz="2800" b="1" dirty="0">
                <a:solidFill>
                  <a:schemeClr val="tx2"/>
                </a:solidFill>
                <a:latin typeface="Arial" panose="020B0604020202020204" pitchFamily="34" charset="0"/>
                <a:cs typeface="Arial" panose="020B0604020202020204" pitchFamily="34" charset="0"/>
              </a:rPr>
              <a:t>Einleitung</a:t>
            </a:r>
            <a:endParaRPr lang="en-US" sz="2800" b="1" dirty="0">
              <a:solidFill>
                <a:schemeClr val="tx2"/>
              </a:solidFill>
              <a:latin typeface="Arial" panose="020B0604020202020204" pitchFamily="34" charset="0"/>
              <a:cs typeface="Arial" panose="020B0604020202020204" pitchFamily="34" charset="0"/>
            </a:endParaRPr>
          </a:p>
          <a:p>
            <a:pPr algn="just"/>
            <a:r>
              <a:rPr lang="de-DE" sz="2800" dirty="0">
                <a:latin typeface="Arial" panose="020B0604020202020204" pitchFamily="34" charset="0"/>
                <a:cs typeface="Arial" panose="020B0604020202020204" pitchFamily="34" charset="0"/>
              </a:rPr>
              <a:t>In der heutigen Konsumgesellschaft wächst permanent die Nachfrage nach Spielzeug für </a:t>
            </a:r>
            <a:r>
              <a:rPr lang="de-DE" sz="2800" dirty="0" smtClean="0">
                <a:latin typeface="Arial" panose="020B0604020202020204" pitchFamily="34" charset="0"/>
                <a:cs typeface="Arial" panose="020B0604020202020204" pitchFamily="34" charset="0"/>
              </a:rPr>
              <a:t>Kinder. Dabei lassen sich vor allem bei Kunststoffspielzeug zunehmend mehr oder weniger stark ausgeprägte Gerüche feststellen. </a:t>
            </a:r>
            <a:r>
              <a:rPr lang="de-DE" sz="2800" dirty="0">
                <a:latin typeface="Arial" panose="020B0604020202020204" pitchFamily="34" charset="0"/>
                <a:cs typeface="Arial" panose="020B0604020202020204" pitchFamily="34" charset="0"/>
              </a:rPr>
              <a:t>Studien zur Identifizierung derjenigen Substanzen, die für die auftretenden Fehlgerüche verantwortlich sind, </a:t>
            </a:r>
            <a:r>
              <a:rPr lang="de-DE" sz="2800" dirty="0" smtClean="0">
                <a:latin typeface="Arial" panose="020B0604020202020204" pitchFamily="34" charset="0"/>
                <a:cs typeface="Arial" panose="020B0604020202020204" pitchFamily="34" charset="0"/>
              </a:rPr>
              <a:t>sind jedoch selten.</a:t>
            </a:r>
            <a:r>
              <a:rPr lang="en-US" sz="2800" dirty="0" smtClean="0">
                <a:latin typeface="Arial" panose="020B0604020202020204" pitchFamily="34" charset="0"/>
                <a:cs typeface="Arial" panose="020B0604020202020204" pitchFamily="34" charset="0"/>
              </a:rPr>
              <a:t> </a:t>
            </a:r>
            <a:r>
              <a:rPr lang="de-DE" sz="2800" dirty="0" smtClean="0">
                <a:latin typeface="Arial" panose="020B0604020202020204" pitchFamily="34" charset="0"/>
                <a:cs typeface="Arial" panose="020B0604020202020204" pitchFamily="34" charset="0"/>
              </a:rPr>
              <a:t>In </a:t>
            </a:r>
            <a:r>
              <a:rPr lang="de-DE" sz="2800" dirty="0">
                <a:latin typeface="Arial" panose="020B0604020202020204" pitchFamily="34" charset="0"/>
                <a:cs typeface="Arial" panose="020B0604020202020204" pitchFamily="34" charset="0"/>
              </a:rPr>
              <a:t>dieser Studie wurde exemplarisch ein Kunststoffspielzeug ausgewählt, das in der sensorischen Prüfung Auffälligkeiten zeigte, und wurde hinsichtlich seines Fehlgeruchs untersucht</a:t>
            </a:r>
            <a:r>
              <a:rPr lang="de-DE" sz="2800" dirty="0" smtClean="0">
                <a:latin typeface="Arial" panose="020B0604020202020204" pitchFamily="34" charset="0"/>
                <a:cs typeface="Arial" panose="020B0604020202020204" pitchFamily="34" charset="0"/>
              </a:rPr>
              <a:t>.</a:t>
            </a:r>
            <a:endParaRPr lang="en-US" sz="2800" dirty="0">
              <a:latin typeface="Arial" panose="020B0604020202020204" pitchFamily="34" charset="0"/>
              <a:cs typeface="Arial" panose="020B0604020202020204" pitchFamily="34" charset="0"/>
            </a:endParaRPr>
          </a:p>
        </p:txBody>
      </p:sp>
      <p:sp>
        <p:nvSpPr>
          <p:cNvPr id="9" name="Textfeld 8"/>
          <p:cNvSpPr txBox="1"/>
          <p:nvPr/>
        </p:nvSpPr>
        <p:spPr>
          <a:xfrm>
            <a:off x="16687080" y="24140566"/>
            <a:ext cx="12728575" cy="13018949"/>
          </a:xfrm>
          <a:prstGeom prst="rect">
            <a:avLst/>
          </a:prstGeom>
          <a:solidFill>
            <a:schemeClr val="bg1"/>
          </a:solidFill>
        </p:spPr>
        <p:txBody>
          <a:bodyPr wrap="square" lIns="180000" rIns="180000" rtlCol="0">
            <a:spAutoFit/>
          </a:bodyPr>
          <a:lstStyle/>
          <a:p>
            <a:pPr algn="just"/>
            <a:r>
              <a:rPr lang="de-DE" sz="2800" b="1" dirty="0">
                <a:solidFill>
                  <a:schemeClr val="tx2"/>
                </a:solidFill>
                <a:latin typeface="Arial" panose="020B0604020202020204" pitchFamily="34" charset="0"/>
                <a:cs typeface="Arial" panose="020B0604020202020204" pitchFamily="34" charset="0"/>
              </a:rPr>
              <a:t>Ergebnisse und Diskussion</a:t>
            </a:r>
            <a:endParaRPr lang="en-US" sz="2800" b="1" dirty="0">
              <a:solidFill>
                <a:schemeClr val="tx2"/>
              </a:solidFill>
              <a:latin typeface="Arial" panose="020B0604020202020204" pitchFamily="34" charset="0"/>
              <a:cs typeface="Arial" panose="020B0604020202020204" pitchFamily="34" charset="0"/>
            </a:endParaRPr>
          </a:p>
          <a:p>
            <a:pPr algn="just"/>
            <a:r>
              <a:rPr lang="de-DE" sz="2800" dirty="0">
                <a:latin typeface="Arial" panose="020B0604020202020204" pitchFamily="34" charset="0"/>
                <a:cs typeface="Arial" panose="020B0604020202020204" pitchFamily="34" charset="0"/>
              </a:rPr>
              <a:t>Bei der </a:t>
            </a:r>
            <a:r>
              <a:rPr lang="de-DE" sz="2800" dirty="0" err="1">
                <a:latin typeface="Arial" panose="020B0604020202020204" pitchFamily="34" charset="0"/>
                <a:cs typeface="Arial" panose="020B0604020202020204" pitchFamily="34" charset="0"/>
              </a:rPr>
              <a:t>hedonischen</a:t>
            </a:r>
            <a:r>
              <a:rPr lang="de-DE" sz="2800" dirty="0">
                <a:latin typeface="Arial" panose="020B0604020202020204" pitchFamily="34" charset="0"/>
                <a:cs typeface="Arial" panose="020B0604020202020204" pitchFamily="34" charset="0"/>
              </a:rPr>
              <a:t> Bewertung der Probe wurden im Schnitt 4,2 </a:t>
            </a:r>
            <a:r>
              <a:rPr lang="de-DE" sz="2800" dirty="0" smtClean="0">
                <a:latin typeface="Arial" panose="020B0604020202020204" pitchFamily="34" charset="0"/>
                <a:cs typeface="Arial" panose="020B0604020202020204" pitchFamily="34" charset="0"/>
              </a:rPr>
              <a:t>Punkte, </a:t>
            </a:r>
            <a:r>
              <a:rPr lang="de-DE" sz="2800" dirty="0">
                <a:latin typeface="Arial" panose="020B0604020202020204" pitchFamily="34" charset="0"/>
                <a:cs typeface="Arial" panose="020B0604020202020204" pitchFamily="34" charset="0"/>
              </a:rPr>
              <a:t>bei der Intensitätsbewertung 2,1 Punkte </a:t>
            </a:r>
            <a:r>
              <a:rPr lang="de-DE" sz="2800" dirty="0" smtClean="0">
                <a:latin typeface="Arial" panose="020B0604020202020204" pitchFamily="34" charset="0"/>
                <a:cs typeface="Arial" panose="020B0604020202020204" pitchFamily="34" charset="0"/>
              </a:rPr>
              <a:t>erzielt, entsprechend einem geringfügig </a:t>
            </a:r>
            <a:r>
              <a:rPr lang="de-DE" sz="2800" dirty="0">
                <a:latin typeface="Arial" panose="020B0604020202020204" pitchFamily="34" charset="0"/>
                <a:cs typeface="Arial" panose="020B0604020202020204" pitchFamily="34" charset="0"/>
              </a:rPr>
              <a:t>missfallenden, deutlich wahrnehmbaren </a:t>
            </a:r>
            <a:r>
              <a:rPr lang="de-DE" sz="2800" dirty="0" smtClean="0">
                <a:latin typeface="Arial" panose="020B0604020202020204" pitchFamily="34" charset="0"/>
                <a:cs typeface="Arial" panose="020B0604020202020204" pitchFamily="34" charset="0"/>
              </a:rPr>
              <a:t>Geruch. In </a:t>
            </a:r>
            <a:r>
              <a:rPr lang="de-DE" sz="2800" dirty="0">
                <a:latin typeface="Arial" panose="020B0604020202020204" pitchFamily="34" charset="0"/>
                <a:cs typeface="Arial" panose="020B0604020202020204" pitchFamily="34" charset="0"/>
              </a:rPr>
              <a:t>der Geruchsprofilanalyse wurden die Attribute Geruch nach Plastik, Gummi, Luftmatratze und </a:t>
            </a:r>
            <a:r>
              <a:rPr lang="de-DE" sz="2800" dirty="0" err="1">
                <a:latin typeface="Arial" panose="020B0604020202020204" pitchFamily="34" charset="0"/>
                <a:cs typeface="Arial" panose="020B0604020202020204" pitchFamily="34" charset="0"/>
              </a:rPr>
              <a:t>phenolisch</a:t>
            </a:r>
            <a:r>
              <a:rPr lang="de-DE" sz="2800" dirty="0">
                <a:latin typeface="Arial" panose="020B0604020202020204" pitchFamily="34" charset="0"/>
                <a:cs typeface="Arial" panose="020B0604020202020204" pitchFamily="34" charset="0"/>
              </a:rPr>
              <a:t> am intensivsten wahrgenommen (Abb.2</a:t>
            </a:r>
            <a:r>
              <a:rPr lang="de-DE" sz="2800" dirty="0" smtClean="0">
                <a:latin typeface="Arial" panose="020B0604020202020204" pitchFamily="34" charset="0"/>
                <a:cs typeface="Arial" panose="020B0604020202020204" pitchFamily="34" charset="0"/>
              </a:rPr>
              <a:t>).</a:t>
            </a:r>
          </a:p>
          <a:p>
            <a:pPr algn="just"/>
            <a:r>
              <a:rPr lang="de-DE" sz="2800" dirty="0" smtClean="0">
                <a:latin typeface="Arial" panose="020B0604020202020204" pitchFamily="34" charset="0"/>
                <a:cs typeface="Arial" panose="020B0604020202020204" pitchFamily="34" charset="0"/>
              </a:rPr>
              <a:t>Mittels HRGC-O </a:t>
            </a:r>
            <a:r>
              <a:rPr lang="de-DE" sz="2800" dirty="0">
                <a:latin typeface="Arial" panose="020B0604020202020204" pitchFamily="34" charset="0"/>
                <a:cs typeface="Arial" panose="020B0604020202020204" pitchFamily="34" charset="0"/>
              </a:rPr>
              <a:t>Analyse</a:t>
            </a:r>
            <a:r>
              <a:rPr lang="de-DE" sz="2800" dirty="0" smtClean="0">
                <a:latin typeface="Arial" panose="020B0604020202020204" pitchFamily="34" charset="0"/>
                <a:cs typeface="Arial" panose="020B0604020202020204" pitchFamily="34" charset="0"/>
              </a:rPr>
              <a:t> </a:t>
            </a:r>
            <a:r>
              <a:rPr lang="de-DE" sz="2800" dirty="0">
                <a:latin typeface="Arial" panose="020B0604020202020204" pitchFamily="34" charset="0"/>
                <a:cs typeface="Arial" panose="020B0604020202020204" pitchFamily="34" charset="0"/>
              </a:rPr>
              <a:t>wurden insgesamt 34 Gerüche detektiert, wovon </a:t>
            </a:r>
            <a:r>
              <a:rPr lang="de-DE" sz="2800" dirty="0" smtClean="0">
                <a:latin typeface="Arial" panose="020B0604020202020204" pitchFamily="34" charset="0"/>
                <a:cs typeface="Arial" panose="020B0604020202020204" pitchFamily="34" charset="0"/>
              </a:rPr>
              <a:t>13 derzeit bekannten Geruchsstoffen </a:t>
            </a:r>
            <a:r>
              <a:rPr lang="de-DE" sz="2800" dirty="0">
                <a:latin typeface="Arial" panose="020B0604020202020204" pitchFamily="34" charset="0"/>
                <a:cs typeface="Arial" panose="020B0604020202020204" pitchFamily="34" charset="0"/>
              </a:rPr>
              <a:t>unterschiedlichster struktureller Verbindungsklassen </a:t>
            </a:r>
            <a:r>
              <a:rPr lang="de-DE" sz="2800" dirty="0" smtClean="0">
                <a:latin typeface="Arial" panose="020B0604020202020204" pitchFamily="34" charset="0"/>
                <a:cs typeface="Arial" panose="020B0604020202020204" pitchFamily="34" charset="0"/>
              </a:rPr>
              <a:t>zugeordnet werden </a:t>
            </a:r>
            <a:r>
              <a:rPr lang="de-DE" sz="2800" dirty="0">
                <a:latin typeface="Arial" panose="020B0604020202020204" pitchFamily="34" charset="0"/>
                <a:cs typeface="Arial" panose="020B0604020202020204" pitchFamily="34" charset="0"/>
              </a:rPr>
              <a:t>konnten (Tab.1</a:t>
            </a:r>
            <a:r>
              <a:rPr lang="de-DE" sz="2800" dirty="0" smtClean="0">
                <a:latin typeface="Arial" panose="020B0604020202020204" pitchFamily="34" charset="0"/>
                <a:cs typeface="Arial" panose="020B0604020202020204" pitchFamily="34" charset="0"/>
              </a:rPr>
              <a:t>), </a:t>
            </a:r>
            <a:r>
              <a:rPr lang="de-DE" sz="2800" dirty="0">
                <a:latin typeface="Arial" panose="020B0604020202020204" pitchFamily="34" charset="0"/>
                <a:cs typeface="Arial" panose="020B0604020202020204" pitchFamily="34" charset="0"/>
              </a:rPr>
              <a:t>z.B. Aldehyde, </a:t>
            </a:r>
            <a:r>
              <a:rPr lang="de-DE" sz="2800" dirty="0" err="1">
                <a:latin typeface="Arial" panose="020B0604020202020204" pitchFamily="34" charset="0"/>
                <a:cs typeface="Arial" panose="020B0604020202020204" pitchFamily="34" charset="0"/>
              </a:rPr>
              <a:t>Lactone</a:t>
            </a:r>
            <a:r>
              <a:rPr lang="de-DE" sz="2800" dirty="0">
                <a:latin typeface="Arial" panose="020B0604020202020204" pitchFamily="34" charset="0"/>
                <a:cs typeface="Arial" panose="020B0604020202020204" pitchFamily="34" charset="0"/>
              </a:rPr>
              <a:t> und Phenole. Hohe FD-Faktoren </a:t>
            </a:r>
            <a:r>
              <a:rPr lang="de-DE" sz="2800" dirty="0" smtClean="0">
                <a:latin typeface="Arial" panose="020B0604020202020204" pitchFamily="34" charset="0"/>
                <a:cs typeface="Arial" panose="020B0604020202020204" pitchFamily="34" charset="0"/>
              </a:rPr>
              <a:t>ergaben Phenol</a:t>
            </a:r>
            <a:r>
              <a:rPr lang="de-DE" sz="2800" dirty="0">
                <a:latin typeface="Arial" panose="020B0604020202020204" pitchFamily="34" charset="0"/>
                <a:cs typeface="Arial" panose="020B0604020202020204" pitchFamily="34" charset="0"/>
              </a:rPr>
              <a:t>, </a:t>
            </a:r>
            <a:r>
              <a:rPr lang="de-DE" sz="2800" i="1" dirty="0">
                <a:latin typeface="Arial" panose="020B0604020202020204" pitchFamily="34" charset="0"/>
                <a:cs typeface="Arial" panose="020B0604020202020204" pitchFamily="34" charset="0"/>
              </a:rPr>
              <a:t>tr-</a:t>
            </a:r>
            <a:r>
              <a:rPr lang="de-DE" sz="2800" dirty="0">
                <a:latin typeface="Arial" panose="020B0604020202020204" pitchFamily="34" charset="0"/>
                <a:cs typeface="Arial" panose="020B0604020202020204" pitchFamily="34" charset="0"/>
              </a:rPr>
              <a:t>4,5-Epoxy-</a:t>
            </a:r>
            <a:r>
              <a:rPr lang="de-DE" sz="2800" i="1" dirty="0">
                <a:latin typeface="Arial" panose="020B0604020202020204" pitchFamily="34" charset="0"/>
                <a:cs typeface="Arial" panose="020B0604020202020204" pitchFamily="34" charset="0"/>
              </a:rPr>
              <a:t>(E)</a:t>
            </a:r>
            <a:r>
              <a:rPr lang="de-DE" sz="2800" dirty="0">
                <a:latin typeface="Arial" panose="020B0604020202020204" pitchFamily="34" charset="0"/>
                <a:cs typeface="Arial" panose="020B0604020202020204" pitchFamily="34" charset="0"/>
              </a:rPr>
              <a:t>-dec-2-enal, </a:t>
            </a:r>
            <a:r>
              <a:rPr lang="de-DE" sz="2800" dirty="0" err="1" smtClean="0">
                <a:latin typeface="Arial" panose="020B0604020202020204" pitchFamily="34" charset="0"/>
                <a:cs typeface="Arial" panose="020B0604020202020204" pitchFamily="34" charset="0"/>
              </a:rPr>
              <a:t>Sotolon</a:t>
            </a:r>
            <a:r>
              <a:rPr lang="de-DE" sz="2800" dirty="0" smtClean="0">
                <a:latin typeface="Arial" panose="020B0604020202020204" pitchFamily="34" charset="0"/>
                <a:cs typeface="Arial" panose="020B0604020202020204" pitchFamily="34" charset="0"/>
              </a:rPr>
              <a:t>, </a:t>
            </a:r>
            <a:r>
              <a:rPr lang="de-DE" sz="2800" dirty="0">
                <a:latin typeface="Arial" panose="020B0604020202020204" pitchFamily="34" charset="0"/>
                <a:cs typeface="Arial" panose="020B0604020202020204" pitchFamily="34" charset="0"/>
              </a:rPr>
              <a:t>γ-</a:t>
            </a:r>
            <a:r>
              <a:rPr lang="de-DE" sz="2800" dirty="0" err="1">
                <a:latin typeface="Arial" panose="020B0604020202020204" pitchFamily="34" charset="0"/>
                <a:cs typeface="Arial" panose="020B0604020202020204" pitchFamily="34" charset="0"/>
              </a:rPr>
              <a:t>Dodecalacton</a:t>
            </a:r>
            <a:r>
              <a:rPr lang="de-DE" sz="2800" dirty="0">
                <a:latin typeface="Arial" panose="020B0604020202020204" pitchFamily="34" charset="0"/>
                <a:cs typeface="Arial" panose="020B0604020202020204" pitchFamily="34" charset="0"/>
              </a:rPr>
              <a:t>, </a:t>
            </a:r>
            <a:r>
              <a:rPr lang="de-DE" sz="2800" dirty="0" err="1">
                <a:latin typeface="Arial" panose="020B0604020202020204" pitchFamily="34" charset="0"/>
                <a:cs typeface="Arial" panose="020B0604020202020204" pitchFamily="34" charset="0"/>
              </a:rPr>
              <a:t>Dodecansäure</a:t>
            </a:r>
            <a:r>
              <a:rPr lang="de-DE" sz="2800" dirty="0">
                <a:latin typeface="Arial" panose="020B0604020202020204" pitchFamily="34" charset="0"/>
                <a:cs typeface="Arial" panose="020B0604020202020204" pitchFamily="34" charset="0"/>
              </a:rPr>
              <a:t>, Vanillin und drei </a:t>
            </a:r>
            <a:r>
              <a:rPr lang="de-DE" sz="2800" dirty="0" smtClean="0">
                <a:latin typeface="Arial" panose="020B0604020202020204" pitchFamily="34" charset="0"/>
                <a:cs typeface="Arial" panose="020B0604020202020204" pitchFamily="34" charset="0"/>
              </a:rPr>
              <a:t>unbekannte Verbindunge</a:t>
            </a:r>
            <a:r>
              <a:rPr lang="de-DE" sz="2800" dirty="0">
                <a:latin typeface="Arial" panose="020B0604020202020204" pitchFamily="34" charset="0"/>
                <a:cs typeface="Arial" panose="020B0604020202020204" pitchFamily="34" charset="0"/>
              </a:rPr>
              <a:t>n</a:t>
            </a:r>
            <a:r>
              <a:rPr lang="de-DE" sz="2800" dirty="0" smtClean="0">
                <a:latin typeface="Arial" panose="020B0604020202020204" pitchFamily="34" charset="0"/>
                <a:cs typeface="Arial" panose="020B0604020202020204" pitchFamily="34" charset="0"/>
              </a:rPr>
              <a:t>.</a:t>
            </a:r>
          </a:p>
          <a:p>
            <a:pPr algn="just"/>
            <a:r>
              <a:rPr lang="de-DE" sz="2800" dirty="0" smtClean="0">
                <a:latin typeface="Arial" panose="020B0604020202020204" pitchFamily="34" charset="0"/>
                <a:cs typeface="Arial" panose="020B0604020202020204" pitchFamily="34" charset="0"/>
              </a:rPr>
              <a:t>Den </a:t>
            </a:r>
            <a:r>
              <a:rPr lang="de-DE" sz="2800" dirty="0">
                <a:latin typeface="Arial" panose="020B0604020202020204" pitchFamily="34" charset="0"/>
                <a:cs typeface="Arial" panose="020B0604020202020204" pitchFamily="34" charset="0"/>
              </a:rPr>
              <a:t>höchsten FD-Faktor mit 78125 hatte eine unbekannte </a:t>
            </a:r>
            <a:r>
              <a:rPr lang="de-DE" sz="2800" dirty="0" smtClean="0">
                <a:latin typeface="Arial" panose="020B0604020202020204" pitchFamily="34" charset="0"/>
                <a:cs typeface="Arial" panose="020B0604020202020204" pitchFamily="34" charset="0"/>
              </a:rPr>
              <a:t>Verbindung, </a:t>
            </a:r>
            <a:r>
              <a:rPr lang="de-DE" sz="2800" dirty="0">
                <a:latin typeface="Arial" panose="020B0604020202020204" pitchFamily="34" charset="0"/>
                <a:cs typeface="Arial" panose="020B0604020202020204" pitchFamily="34" charset="0"/>
              </a:rPr>
              <a:t>die charakteristisch nach dem Probenmaterial roch. Diese hatte zudem bei niedrigen FD-Faktoren einen stark stechenden Charakter, wodurch anzunehmen ist, dass sie zusätzlich </a:t>
            </a:r>
            <a:r>
              <a:rPr lang="de-DE" sz="2800" dirty="0" err="1">
                <a:latin typeface="Arial" panose="020B0604020202020204" pitchFamily="34" charset="0"/>
                <a:cs typeface="Arial" panose="020B0604020202020204" pitchFamily="34" charset="0"/>
              </a:rPr>
              <a:t>trigeminal</a:t>
            </a:r>
            <a:r>
              <a:rPr lang="de-DE" sz="2800" dirty="0">
                <a:latin typeface="Arial" panose="020B0604020202020204" pitchFamily="34" charset="0"/>
                <a:cs typeface="Arial" panose="020B0604020202020204" pitchFamily="34" charset="0"/>
              </a:rPr>
              <a:t> aktiv ist. </a:t>
            </a:r>
            <a:r>
              <a:rPr lang="de-DE" sz="2800" dirty="0" smtClean="0">
                <a:latin typeface="Arial" panose="020B0604020202020204" pitchFamily="34" charset="0"/>
                <a:cs typeface="Arial" panose="020B0604020202020204" pitchFamily="34" charset="0"/>
              </a:rPr>
              <a:t>Das Massenspektrum </a:t>
            </a:r>
            <a:r>
              <a:rPr lang="de-DE" sz="2800" dirty="0">
                <a:latin typeface="Arial" panose="020B0604020202020204" pitchFamily="34" charset="0"/>
                <a:cs typeface="Arial" panose="020B0604020202020204" pitchFamily="34" charset="0"/>
              </a:rPr>
              <a:t>der unbekannten </a:t>
            </a:r>
            <a:r>
              <a:rPr lang="de-DE" sz="2800" dirty="0" smtClean="0">
                <a:latin typeface="Arial" panose="020B0604020202020204" pitchFamily="34" charset="0"/>
                <a:cs typeface="Arial" panose="020B0604020202020204" pitchFamily="34" charset="0"/>
              </a:rPr>
              <a:t>Verbindung zeigte eine hohe Übereinstimmung </a:t>
            </a:r>
            <a:r>
              <a:rPr lang="de-DE" sz="2800" dirty="0">
                <a:latin typeface="Arial" panose="020B0604020202020204" pitchFamily="34" charset="0"/>
                <a:cs typeface="Arial" panose="020B0604020202020204" pitchFamily="34" charset="0"/>
              </a:rPr>
              <a:t>mit den Massenspektren von drei in der </a:t>
            </a:r>
            <a:r>
              <a:rPr lang="de-DE" sz="2800" dirty="0" smtClean="0">
                <a:latin typeface="Arial" panose="020B0604020202020204" pitchFamily="34" charset="0"/>
                <a:cs typeface="Arial" panose="020B0604020202020204" pitchFamily="34" charset="0"/>
              </a:rPr>
              <a:t>NIST-Datenbank vorkommenden isomeren Verbindungen. Bei </a:t>
            </a:r>
            <a:r>
              <a:rPr lang="de-DE" sz="2800" dirty="0">
                <a:latin typeface="Arial" panose="020B0604020202020204" pitchFamily="34" charset="0"/>
                <a:cs typeface="Arial" panose="020B0604020202020204" pitchFamily="34" charset="0"/>
              </a:rPr>
              <a:t>den vorgeschlagenen Substanzen handelte es sich um 2,2,4-Trimethyl-1,3-pentandioldiisobutanoat (TXIB</a:t>
            </a:r>
            <a:r>
              <a:rPr lang="de-DE" sz="2800" dirty="0" smtClean="0">
                <a:latin typeface="Arial" panose="020B0604020202020204" pitchFamily="34" charset="0"/>
                <a:cs typeface="Arial" panose="020B0604020202020204" pitchFamily="34" charset="0"/>
              </a:rPr>
              <a:t>), 2,4,4-Trimethyl-1,3-pentandioldiisobutanoat und Isobutyl-2,2,4-trimethyl-3-carboxyisopropylpen-tanoat (Abb.3), welche bereits </a:t>
            </a:r>
            <a:r>
              <a:rPr lang="de-DE" sz="2800" dirty="0">
                <a:latin typeface="Arial" panose="020B0604020202020204" pitchFamily="34" charset="0"/>
                <a:cs typeface="Arial" panose="020B0604020202020204" pitchFamily="34" charset="0"/>
              </a:rPr>
              <a:t>in </a:t>
            </a:r>
            <a:r>
              <a:rPr lang="de-DE" sz="2800" dirty="0" smtClean="0">
                <a:latin typeface="Arial" panose="020B0604020202020204" pitchFamily="34" charset="0"/>
                <a:cs typeface="Arial" panose="020B0604020202020204" pitchFamily="34" charset="0"/>
              </a:rPr>
              <a:t>Kunststoffspielzeug als Weichmacher, bzw. deren Begleitstoffe nachgewiesen wurden </a:t>
            </a:r>
            <a:r>
              <a:rPr lang="de-DE" sz="2800" dirty="0">
                <a:latin typeface="Arial" panose="020B0604020202020204" pitchFamily="34" charset="0"/>
                <a:cs typeface="Arial" panose="020B0604020202020204" pitchFamily="34" charset="0"/>
              </a:rPr>
              <a:t>[2]. Als Referenzsubstanz konnte nur TXIB erworben werden. Dessen Massenspektrum und das der unbekannten Verbindung zeigten eine sehr gute Übereinstimmung, jedoch fehlte bei der olfaktorischen Bewertung dem TXIB eine leicht süße Note, die bei der gesuchten Substanz(</a:t>
            </a:r>
            <a:r>
              <a:rPr lang="de-DE" sz="2800" dirty="0" err="1">
                <a:latin typeface="Arial" panose="020B0604020202020204" pitchFamily="34" charset="0"/>
                <a:cs typeface="Arial" panose="020B0604020202020204" pitchFamily="34" charset="0"/>
              </a:rPr>
              <a:t>mischung</a:t>
            </a:r>
            <a:r>
              <a:rPr lang="de-DE" sz="2800" dirty="0">
                <a:latin typeface="Arial" panose="020B0604020202020204" pitchFamily="34" charset="0"/>
                <a:cs typeface="Arial" panose="020B0604020202020204" pitchFamily="34" charset="0"/>
              </a:rPr>
              <a:t>) klar wahrgenommen werden konnte. </a:t>
            </a:r>
            <a:endParaRPr lang="en-US" sz="2800" dirty="0">
              <a:latin typeface="Arial" panose="020B0604020202020204" pitchFamily="34" charset="0"/>
              <a:cs typeface="Arial" panose="020B0604020202020204" pitchFamily="34" charset="0"/>
            </a:endParaRPr>
          </a:p>
          <a:p>
            <a:pPr algn="just"/>
            <a:r>
              <a:rPr lang="de-DE" sz="2800" dirty="0" smtClean="0">
                <a:latin typeface="Arial" panose="020B0604020202020204" pitchFamily="34" charset="0"/>
                <a:cs typeface="Arial" panose="020B0604020202020204" pitchFamily="34" charset="0"/>
              </a:rPr>
              <a:t>Somit handelt es </a:t>
            </a:r>
            <a:r>
              <a:rPr lang="de-DE" sz="2800" dirty="0">
                <a:latin typeface="Arial" panose="020B0604020202020204" pitchFamily="34" charset="0"/>
                <a:cs typeface="Arial" panose="020B0604020202020204" pitchFamily="34" charset="0"/>
              </a:rPr>
              <a:t>sich bei der ausschlaggebenden Fehlgeruch verursachenden </a:t>
            </a:r>
            <a:r>
              <a:rPr lang="de-DE" sz="2800" dirty="0" smtClean="0">
                <a:latin typeface="Arial" panose="020B0604020202020204" pitchFamily="34" charset="0"/>
                <a:cs typeface="Arial" panose="020B0604020202020204" pitchFamily="34" charset="0"/>
              </a:rPr>
              <a:t>Komponente wahrscheinlich um eine Mischung Ester-basierter Weichmacher mit einer/mehreren Begleitkomponenten.</a:t>
            </a:r>
          </a:p>
        </p:txBody>
      </p:sp>
      <p:sp>
        <p:nvSpPr>
          <p:cNvPr id="8" name="Textfeld 7"/>
          <p:cNvSpPr txBox="1"/>
          <p:nvPr/>
        </p:nvSpPr>
        <p:spPr>
          <a:xfrm>
            <a:off x="1648123" y="22084219"/>
            <a:ext cx="14147640" cy="6447919"/>
          </a:xfrm>
          <a:prstGeom prst="rect">
            <a:avLst/>
          </a:prstGeom>
          <a:solidFill>
            <a:schemeClr val="bg1"/>
          </a:solidFill>
        </p:spPr>
        <p:txBody>
          <a:bodyPr wrap="square" lIns="180000" tIns="0" rIns="180000" rtlCol="0">
            <a:spAutoFit/>
          </a:bodyPr>
          <a:lstStyle/>
          <a:p>
            <a:pPr algn="just"/>
            <a:endParaRPr lang="de-DE" sz="1000" i="1" dirty="0" smtClean="0">
              <a:latin typeface="Arial" panose="020B0604020202020204" pitchFamily="34" charset="0"/>
              <a:cs typeface="Arial" panose="020B0604020202020204" pitchFamily="34" charset="0"/>
            </a:endParaRPr>
          </a:p>
          <a:p>
            <a:pPr algn="just"/>
            <a:r>
              <a:rPr lang="de-DE" sz="2800" i="1" dirty="0" smtClean="0">
                <a:latin typeface="Arial" panose="020B0604020202020204" pitchFamily="34" charset="0"/>
                <a:cs typeface="Arial" panose="020B0604020202020204" pitchFamily="34" charset="0"/>
              </a:rPr>
              <a:t>Analytik</a:t>
            </a:r>
            <a:endParaRPr lang="en-US" sz="2800" i="1" dirty="0">
              <a:latin typeface="Arial" panose="020B0604020202020204" pitchFamily="34" charset="0"/>
              <a:cs typeface="Arial" panose="020B0604020202020204" pitchFamily="34" charset="0"/>
            </a:endParaRPr>
          </a:p>
          <a:p>
            <a:pPr algn="just"/>
            <a:r>
              <a:rPr lang="de-DE" sz="2800" dirty="0">
                <a:latin typeface="Arial" panose="020B0604020202020204" pitchFamily="34" charset="0"/>
                <a:cs typeface="Arial" panose="020B0604020202020204" pitchFamily="34" charset="0"/>
              </a:rPr>
              <a:t>Die Extrakte wurden mittels HRGC-O, HRGC-MS und 2D-HRGC-MS/O untersucht. Durch Aromaextrakt-Verdünnungsanalyse (AEVA) wurden die relativen Intensitäten der geruchsaktiven Verbindungen bestimmt. Die Identifizierung erfolgte durch Vergleich ihrer linearen </a:t>
            </a:r>
            <a:r>
              <a:rPr lang="de-DE" sz="2800" dirty="0" smtClean="0">
                <a:latin typeface="Arial" panose="020B0604020202020204" pitchFamily="34" charset="0"/>
                <a:cs typeface="Arial" panose="020B0604020202020204" pitchFamily="34" charset="0"/>
              </a:rPr>
              <a:t>Retentionsindices </a:t>
            </a:r>
            <a:r>
              <a:rPr lang="de-DE" sz="2800" dirty="0">
                <a:latin typeface="Arial" panose="020B0604020202020204" pitchFamily="34" charset="0"/>
                <a:cs typeface="Arial" panose="020B0604020202020204" pitchFamily="34" charset="0"/>
              </a:rPr>
              <a:t>auf zwei verschiedenen Säulen unterschiedlicher Polarität, ihrer Geruchsattribute und Massenspektren mit Referenzsubstanzen</a:t>
            </a:r>
            <a:r>
              <a:rPr lang="de-DE" sz="2800" dirty="0" smtClean="0">
                <a:latin typeface="Arial" panose="020B0604020202020204" pitchFamily="34" charset="0"/>
                <a:cs typeface="Arial" panose="020B0604020202020204" pitchFamily="34" charset="0"/>
              </a:rPr>
              <a:t>.</a:t>
            </a:r>
          </a:p>
          <a:p>
            <a:pPr algn="just"/>
            <a:endParaRPr lang="en-US" sz="1400" dirty="0">
              <a:latin typeface="Arial" panose="020B0604020202020204" pitchFamily="34" charset="0"/>
              <a:cs typeface="Arial" panose="020B0604020202020204" pitchFamily="34" charset="0"/>
            </a:endParaRPr>
          </a:p>
          <a:p>
            <a:pPr algn="just"/>
            <a:r>
              <a:rPr lang="de-DE" sz="2800" i="1" dirty="0">
                <a:latin typeface="Arial" panose="020B0604020202020204" pitchFamily="34" charset="0"/>
                <a:cs typeface="Arial" panose="020B0604020202020204" pitchFamily="34" charset="0"/>
              </a:rPr>
              <a:t>Sensorische Prüfung</a:t>
            </a:r>
            <a:endParaRPr lang="en-US" sz="2800" i="1" dirty="0">
              <a:latin typeface="Arial" panose="020B0604020202020204" pitchFamily="34" charset="0"/>
              <a:cs typeface="Arial" panose="020B0604020202020204" pitchFamily="34" charset="0"/>
            </a:endParaRPr>
          </a:p>
          <a:p>
            <a:pPr algn="just"/>
            <a:r>
              <a:rPr lang="de-DE" sz="2800" dirty="0">
                <a:latin typeface="Arial" panose="020B0604020202020204" pitchFamily="34" charset="0"/>
                <a:cs typeface="Arial" panose="020B0604020202020204" pitchFamily="34" charset="0"/>
              </a:rPr>
              <a:t>Einem geschulten </a:t>
            </a:r>
            <a:r>
              <a:rPr lang="de-DE" sz="2800" dirty="0" err="1">
                <a:latin typeface="Arial" panose="020B0604020202020204" pitchFamily="34" charset="0"/>
                <a:cs typeface="Arial" panose="020B0604020202020204" pitchFamily="34" charset="0"/>
              </a:rPr>
              <a:t>Sensorikpanel</a:t>
            </a:r>
            <a:r>
              <a:rPr lang="de-DE" sz="2800" dirty="0">
                <a:latin typeface="Arial" panose="020B0604020202020204" pitchFamily="34" charset="0"/>
                <a:cs typeface="Arial" panose="020B0604020202020204" pitchFamily="34" charset="0"/>
              </a:rPr>
              <a:t> (10-14 Teilnehmer) wurden 3,0 g kleingeschnittenes Probenmaterial zur </a:t>
            </a:r>
            <a:r>
              <a:rPr lang="de-DE" sz="2800" dirty="0" err="1">
                <a:latin typeface="Arial" panose="020B0604020202020204" pitchFamily="34" charset="0"/>
                <a:cs typeface="Arial" panose="020B0604020202020204" pitchFamily="34" charset="0"/>
              </a:rPr>
              <a:t>orthonasalen</a:t>
            </a:r>
            <a:r>
              <a:rPr lang="de-DE" sz="2800" dirty="0">
                <a:latin typeface="Arial" panose="020B0604020202020204" pitchFamily="34" charset="0"/>
                <a:cs typeface="Arial" panose="020B0604020202020204" pitchFamily="34" charset="0"/>
              </a:rPr>
              <a:t> Bewertung vorgesetzt. Die Beurteilung der </a:t>
            </a:r>
            <a:r>
              <a:rPr lang="de-DE" sz="2800" dirty="0" err="1">
                <a:latin typeface="Arial" panose="020B0604020202020204" pitchFamily="34" charset="0"/>
                <a:cs typeface="Arial" panose="020B0604020202020204" pitchFamily="34" charset="0"/>
              </a:rPr>
              <a:t>Hedonik</a:t>
            </a:r>
            <a:r>
              <a:rPr lang="de-DE" sz="2800" dirty="0">
                <a:latin typeface="Arial" panose="020B0604020202020204" pitchFamily="34" charset="0"/>
                <a:cs typeface="Arial" panose="020B0604020202020204" pitchFamily="34" charset="0"/>
              </a:rPr>
              <a:t> erfolgte nach einer 9-Punkte </a:t>
            </a:r>
            <a:r>
              <a:rPr lang="de-DE" sz="2800" dirty="0" smtClean="0">
                <a:latin typeface="Arial" panose="020B0604020202020204" pitchFamily="34" charset="0"/>
                <a:cs typeface="Arial" panose="020B0604020202020204" pitchFamily="34" charset="0"/>
              </a:rPr>
              <a:t>Skala [1</a:t>
            </a:r>
            <a:r>
              <a:rPr lang="de-DE" sz="2800" dirty="0">
                <a:latin typeface="Arial" panose="020B0604020202020204" pitchFamily="34" charset="0"/>
                <a:cs typeface="Arial" panose="020B0604020202020204" pitchFamily="34" charset="0"/>
              </a:rPr>
              <a:t>], die der Intensität nach einer kategorischen Skala, die von 0 (nicht wahrnehmbar) bis 3 (intensiv wahrnehmbar) reichte. Ebenso wurde eine Geruchsprofilanalyse durchgeführt, wobei die Bewertung der Intensitäten der einzelnen Geruchsattribute wieder nach einer kategorischen Skala von 0 bis 3 erfolgte</a:t>
            </a:r>
            <a:r>
              <a:rPr lang="de-DE" sz="2800" dirty="0" smtClean="0">
                <a:latin typeface="Arial" panose="020B0604020202020204" pitchFamily="34" charset="0"/>
                <a:cs typeface="Arial" panose="020B0604020202020204" pitchFamily="34" charset="0"/>
              </a:rPr>
              <a:t>.</a:t>
            </a:r>
          </a:p>
        </p:txBody>
      </p:sp>
      <p:sp>
        <p:nvSpPr>
          <p:cNvPr id="23" name="Textfeld 22"/>
          <p:cNvSpPr txBox="1"/>
          <p:nvPr/>
        </p:nvSpPr>
        <p:spPr>
          <a:xfrm>
            <a:off x="1648123" y="16221075"/>
            <a:ext cx="8564573" cy="5863144"/>
          </a:xfrm>
          <a:prstGeom prst="rect">
            <a:avLst/>
          </a:prstGeom>
          <a:solidFill>
            <a:schemeClr val="bg1"/>
          </a:solidFill>
        </p:spPr>
        <p:txBody>
          <a:bodyPr wrap="square" lIns="180000" rIns="180000" bIns="0" rtlCol="0">
            <a:spAutoFit/>
          </a:bodyPr>
          <a:lstStyle/>
          <a:p>
            <a:pPr algn="just"/>
            <a:r>
              <a:rPr lang="de-DE" sz="2800" b="1" dirty="0">
                <a:solidFill>
                  <a:schemeClr val="tx2"/>
                </a:solidFill>
                <a:latin typeface="Arial" panose="020B0604020202020204" pitchFamily="34" charset="0"/>
                <a:cs typeface="Arial" panose="020B0604020202020204" pitchFamily="34" charset="0"/>
              </a:rPr>
              <a:t>Material und Methoden</a:t>
            </a:r>
            <a:endParaRPr lang="en-US" sz="2800" b="1" dirty="0">
              <a:solidFill>
                <a:schemeClr val="tx2"/>
              </a:solidFill>
              <a:latin typeface="Arial" panose="020B0604020202020204" pitchFamily="34" charset="0"/>
              <a:cs typeface="Arial" panose="020B0604020202020204" pitchFamily="34" charset="0"/>
            </a:endParaRPr>
          </a:p>
          <a:p>
            <a:pPr algn="just"/>
            <a:r>
              <a:rPr lang="de-DE" sz="2800" i="1" dirty="0">
                <a:latin typeface="Arial" panose="020B0604020202020204" pitchFamily="34" charset="0"/>
                <a:cs typeface="Arial" panose="020B0604020202020204" pitchFamily="34" charset="0"/>
              </a:rPr>
              <a:t>Probenmaterial</a:t>
            </a:r>
            <a:endParaRPr lang="en-US" sz="2800" i="1" dirty="0">
              <a:latin typeface="Arial" panose="020B0604020202020204" pitchFamily="34" charset="0"/>
              <a:cs typeface="Arial" panose="020B0604020202020204" pitchFamily="34" charset="0"/>
            </a:endParaRPr>
          </a:p>
          <a:p>
            <a:pPr algn="just"/>
            <a:r>
              <a:rPr lang="de-DE" sz="2800" dirty="0">
                <a:latin typeface="Arial" panose="020B0604020202020204" pitchFamily="34" charset="0"/>
                <a:cs typeface="Arial" panose="020B0604020202020204" pitchFamily="34" charset="0"/>
              </a:rPr>
              <a:t>Kunststoffspielzeug in Form eines Einhorns aus mittelweichem Kunststoff </a:t>
            </a:r>
            <a:r>
              <a:rPr lang="de-DE" sz="2800" dirty="0" smtClean="0">
                <a:latin typeface="Arial" panose="020B0604020202020204" pitchFamily="34" charset="0"/>
                <a:cs typeface="Arial" panose="020B0604020202020204" pitchFamily="34" charset="0"/>
              </a:rPr>
              <a:t>(</a:t>
            </a:r>
            <a:r>
              <a:rPr lang="de-DE" sz="2800" dirty="0">
                <a:latin typeface="Arial" panose="020B0604020202020204" pitchFamily="34" charset="0"/>
                <a:cs typeface="Arial" panose="020B0604020202020204" pitchFamily="34" charset="0"/>
              </a:rPr>
              <a:t>Abb.1).</a:t>
            </a:r>
          </a:p>
          <a:p>
            <a:pPr algn="just"/>
            <a:endParaRPr lang="en-US" sz="1400" dirty="0">
              <a:latin typeface="Arial" panose="020B0604020202020204" pitchFamily="34" charset="0"/>
              <a:cs typeface="Arial" panose="020B0604020202020204" pitchFamily="34" charset="0"/>
            </a:endParaRPr>
          </a:p>
          <a:p>
            <a:pPr algn="just"/>
            <a:r>
              <a:rPr lang="de-DE" sz="2800" i="1" dirty="0">
                <a:latin typeface="Arial" panose="020B0604020202020204" pitchFamily="34" charset="0"/>
                <a:cs typeface="Arial" panose="020B0604020202020204" pitchFamily="34" charset="0"/>
              </a:rPr>
              <a:t>Probenaufarbeitung</a:t>
            </a:r>
            <a:endParaRPr lang="en-US" sz="2800" i="1" dirty="0">
              <a:latin typeface="Arial" panose="020B0604020202020204" pitchFamily="34" charset="0"/>
              <a:cs typeface="Arial" panose="020B0604020202020204" pitchFamily="34" charset="0"/>
            </a:endParaRPr>
          </a:p>
          <a:p>
            <a:pPr algn="just"/>
            <a:r>
              <a:rPr lang="de-DE" sz="2800" dirty="0">
                <a:latin typeface="Arial" panose="020B0604020202020204" pitchFamily="34" charset="0"/>
                <a:cs typeface="Arial" panose="020B0604020202020204" pitchFamily="34" charset="0"/>
              </a:rPr>
              <a:t>Das Plastikmaterial wurde </a:t>
            </a:r>
            <a:r>
              <a:rPr lang="de-DE" sz="2800" dirty="0" smtClean="0">
                <a:latin typeface="Arial" panose="020B0604020202020204" pitchFamily="34" charset="0"/>
                <a:cs typeface="Arial" panose="020B0604020202020204" pitchFamily="34" charset="0"/>
              </a:rPr>
              <a:t>zerkleinert, 0,5</a:t>
            </a:r>
            <a:r>
              <a:rPr lang="de-DE" sz="2800" dirty="0">
                <a:latin typeface="Arial" panose="020B0604020202020204" pitchFamily="34" charset="0"/>
                <a:cs typeface="Arial" panose="020B0604020202020204" pitchFamily="34" charset="0"/>
              </a:rPr>
              <a:t> mg mit 100 ml Dichlormethan für 1 h extrahiert, der Extrakt filtriert, über </a:t>
            </a:r>
            <a:r>
              <a:rPr lang="de-DE" sz="2800" dirty="0" smtClean="0">
                <a:latin typeface="Arial" panose="020B0604020202020204" pitchFamily="34" charset="0"/>
                <a:cs typeface="Arial" panose="020B0604020202020204" pitchFamily="34" charset="0"/>
              </a:rPr>
              <a:t>wasserfreiem Na</a:t>
            </a:r>
            <a:r>
              <a:rPr lang="de-DE" sz="2800" baseline="-25000" dirty="0" smtClean="0">
                <a:latin typeface="Arial" panose="020B0604020202020204" pitchFamily="34" charset="0"/>
                <a:cs typeface="Arial" panose="020B0604020202020204" pitchFamily="34" charset="0"/>
              </a:rPr>
              <a:t>2</a:t>
            </a:r>
            <a:r>
              <a:rPr lang="de-DE" sz="2800" dirty="0" smtClean="0">
                <a:latin typeface="Arial" panose="020B0604020202020204" pitchFamily="34" charset="0"/>
                <a:cs typeface="Arial" panose="020B0604020202020204" pitchFamily="34" charset="0"/>
              </a:rPr>
              <a:t>SO</a:t>
            </a:r>
            <a:r>
              <a:rPr lang="de-DE" sz="2800" baseline="-25000" dirty="0" smtClean="0">
                <a:latin typeface="Arial" panose="020B0604020202020204" pitchFamily="34" charset="0"/>
                <a:cs typeface="Arial" panose="020B0604020202020204" pitchFamily="34" charset="0"/>
              </a:rPr>
              <a:t>4</a:t>
            </a:r>
            <a:r>
              <a:rPr lang="de-DE" sz="2800" dirty="0" smtClean="0">
                <a:latin typeface="Arial" panose="020B0604020202020204" pitchFamily="34" charset="0"/>
                <a:cs typeface="Arial" panose="020B0604020202020204" pitchFamily="34" charset="0"/>
              </a:rPr>
              <a:t> </a:t>
            </a:r>
            <a:r>
              <a:rPr lang="de-DE" sz="2800" dirty="0">
                <a:latin typeface="Arial" panose="020B0604020202020204" pitchFamily="34" charset="0"/>
                <a:cs typeface="Arial" panose="020B0604020202020204" pitchFamily="34" charset="0"/>
              </a:rPr>
              <a:t>getrocknet und mittels der Solvent </a:t>
            </a:r>
            <a:r>
              <a:rPr lang="de-DE" sz="2800" dirty="0" err="1">
                <a:latin typeface="Arial" panose="020B0604020202020204" pitchFamily="34" charset="0"/>
                <a:cs typeface="Arial" panose="020B0604020202020204" pitchFamily="34" charset="0"/>
              </a:rPr>
              <a:t>Assisted</a:t>
            </a:r>
            <a:r>
              <a:rPr lang="de-DE" sz="2800" dirty="0">
                <a:latin typeface="Arial" panose="020B0604020202020204" pitchFamily="34" charset="0"/>
                <a:cs typeface="Arial" panose="020B0604020202020204" pitchFamily="34" charset="0"/>
              </a:rPr>
              <a:t> </a:t>
            </a:r>
            <a:r>
              <a:rPr lang="de-DE" sz="2800" dirty="0" err="1">
                <a:latin typeface="Arial" panose="020B0604020202020204" pitchFamily="34" charset="0"/>
                <a:cs typeface="Arial" panose="020B0604020202020204" pitchFamily="34" charset="0"/>
              </a:rPr>
              <a:t>Flavor</a:t>
            </a:r>
            <a:r>
              <a:rPr lang="de-DE" sz="2800" dirty="0">
                <a:latin typeface="Arial" panose="020B0604020202020204" pitchFamily="34" charset="0"/>
                <a:cs typeface="Arial" panose="020B0604020202020204" pitchFamily="34" charset="0"/>
              </a:rPr>
              <a:t> Evaporation (SAFE)-Methode gereinigt. Danach erfolgte eine </a:t>
            </a:r>
            <a:r>
              <a:rPr lang="de-DE" sz="2800" dirty="0" err="1">
                <a:latin typeface="Arial" panose="020B0604020202020204" pitchFamily="34" charset="0"/>
                <a:cs typeface="Arial" panose="020B0604020202020204" pitchFamily="34" charset="0"/>
              </a:rPr>
              <a:t>Aufkonzentrierung</a:t>
            </a:r>
            <a:r>
              <a:rPr lang="de-DE" sz="2800" dirty="0">
                <a:latin typeface="Arial" panose="020B0604020202020204" pitchFamily="34" charset="0"/>
                <a:cs typeface="Arial" panose="020B0604020202020204" pitchFamily="34" charset="0"/>
              </a:rPr>
              <a:t> bis zum geringstmöglichen Volumen, wovon 100 µl im Verhältnis 1:5 (</a:t>
            </a:r>
            <a:r>
              <a:rPr lang="de-DE" sz="2800" dirty="0" err="1">
                <a:latin typeface="Arial" panose="020B0604020202020204" pitchFamily="34" charset="0"/>
                <a:cs typeface="Arial" panose="020B0604020202020204" pitchFamily="34" charset="0"/>
              </a:rPr>
              <a:t>v:v</a:t>
            </a:r>
            <a:r>
              <a:rPr lang="de-DE" sz="2800" dirty="0">
                <a:latin typeface="Arial" panose="020B0604020202020204" pitchFamily="34" charset="0"/>
                <a:cs typeface="Arial" panose="020B0604020202020204" pitchFamily="34" charset="0"/>
              </a:rPr>
              <a:t>) weiterverdünnt wurden</a:t>
            </a:r>
            <a:r>
              <a:rPr lang="de-DE" sz="2800" dirty="0" smtClean="0">
                <a:latin typeface="Arial" panose="020B0604020202020204" pitchFamily="34" charset="0"/>
                <a:cs typeface="Arial" panose="020B0604020202020204" pitchFamily="34" charset="0"/>
              </a:rPr>
              <a:t>.</a:t>
            </a:r>
          </a:p>
        </p:txBody>
      </p:sp>
      <p:sp>
        <p:nvSpPr>
          <p:cNvPr id="24" name="Textfeld 23"/>
          <p:cNvSpPr txBox="1"/>
          <p:nvPr/>
        </p:nvSpPr>
        <p:spPr>
          <a:xfrm>
            <a:off x="11029250" y="20735336"/>
            <a:ext cx="4637103" cy="400110"/>
          </a:xfrm>
          <a:prstGeom prst="rect">
            <a:avLst/>
          </a:prstGeom>
          <a:noFill/>
        </p:spPr>
        <p:txBody>
          <a:bodyPr wrap="square" rtlCol="0">
            <a:spAutoFit/>
          </a:bodyPr>
          <a:lstStyle/>
          <a:p>
            <a:r>
              <a:rPr lang="en-US" sz="2000" b="1" dirty="0" smtClean="0">
                <a:solidFill>
                  <a:schemeClr val="tx2"/>
                </a:solidFill>
                <a:latin typeface="Arial" panose="020B0604020202020204" pitchFamily="34" charset="0"/>
                <a:cs typeface="Arial" panose="020B0604020202020204" pitchFamily="34" charset="0"/>
              </a:rPr>
              <a:t>Abb.1:</a:t>
            </a:r>
            <a:r>
              <a:rPr lang="en-US" sz="2000" dirty="0" smtClean="0">
                <a:solidFill>
                  <a:schemeClr val="tx2"/>
                </a:solidFill>
                <a:latin typeface="Arial" panose="020B0604020202020204" pitchFamily="34" charset="0"/>
                <a:cs typeface="Arial" panose="020B0604020202020204" pitchFamily="34" charset="0"/>
              </a:rPr>
              <a:t> </a:t>
            </a:r>
            <a:r>
              <a:rPr lang="en-US" sz="2000" dirty="0" err="1" smtClean="0">
                <a:solidFill>
                  <a:schemeClr val="tx2"/>
                </a:solidFill>
                <a:latin typeface="Arial" panose="020B0604020202020204" pitchFamily="34" charset="0"/>
                <a:cs typeface="Arial" panose="020B0604020202020204" pitchFamily="34" charset="0"/>
              </a:rPr>
              <a:t>Probenmaterial</a:t>
            </a:r>
            <a:endParaRPr lang="en-US" sz="2000" dirty="0">
              <a:solidFill>
                <a:schemeClr val="tx2"/>
              </a:solidFill>
              <a:latin typeface="Arial" panose="020B0604020202020204" pitchFamily="34" charset="0"/>
              <a:cs typeface="Arial" panose="020B0604020202020204" pitchFamily="34" charset="0"/>
            </a:endParaRPr>
          </a:p>
        </p:txBody>
      </p:sp>
      <p:sp>
        <p:nvSpPr>
          <p:cNvPr id="25" name="Textfeld 24"/>
          <p:cNvSpPr txBox="1"/>
          <p:nvPr/>
        </p:nvSpPr>
        <p:spPr>
          <a:xfrm>
            <a:off x="16670239" y="21599772"/>
            <a:ext cx="12745416" cy="1569660"/>
          </a:xfrm>
          <a:prstGeom prst="rect">
            <a:avLst/>
          </a:prstGeom>
          <a:noFill/>
        </p:spPr>
        <p:txBody>
          <a:bodyPr wrap="square" rtlCol="0">
            <a:spAutoFit/>
          </a:bodyPr>
          <a:lstStyle/>
          <a:p>
            <a:r>
              <a:rPr lang="de-DE" sz="1600" baseline="30000" dirty="0">
                <a:latin typeface="Arial" panose="020B0604020202020204" pitchFamily="34" charset="0"/>
                <a:cs typeface="Arial" panose="020B0604020202020204" pitchFamily="34" charset="0"/>
              </a:rPr>
              <a:t>a</a:t>
            </a:r>
            <a:r>
              <a:rPr lang="de-DE" sz="1600" dirty="0">
                <a:latin typeface="Arial" panose="020B0604020202020204" pitchFamily="34" charset="0"/>
                <a:cs typeface="Arial" panose="020B0604020202020204" pitchFamily="34" charset="0"/>
              </a:rPr>
              <a:t> </a:t>
            </a:r>
            <a:endParaRPr lang="de-DE" sz="1600" dirty="0" smtClean="0">
              <a:latin typeface="Arial" panose="020B0604020202020204" pitchFamily="34" charset="0"/>
              <a:cs typeface="Arial" panose="020B0604020202020204" pitchFamily="34" charset="0"/>
            </a:endParaRPr>
          </a:p>
          <a:p>
            <a:r>
              <a:rPr lang="de-DE" sz="1600" baseline="30000" dirty="0" smtClean="0">
                <a:latin typeface="Arial" panose="020B0604020202020204" pitchFamily="34" charset="0"/>
                <a:cs typeface="Arial" panose="020B0604020202020204" pitchFamily="34" charset="0"/>
              </a:rPr>
              <a:t>b</a:t>
            </a:r>
            <a:r>
              <a:rPr lang="de-DE" sz="1600" dirty="0" smtClean="0">
                <a:latin typeface="Arial" panose="020B0604020202020204" pitchFamily="34" charset="0"/>
                <a:cs typeface="Arial" panose="020B0604020202020204" pitchFamily="34" charset="0"/>
              </a:rPr>
              <a:t> </a:t>
            </a:r>
          </a:p>
          <a:p>
            <a:r>
              <a:rPr lang="de-DE" sz="1600" baseline="30000" dirty="0" smtClean="0">
                <a:latin typeface="Arial" panose="020B0604020202020204" pitchFamily="34" charset="0"/>
                <a:cs typeface="Arial" panose="020B0604020202020204" pitchFamily="34" charset="0"/>
              </a:rPr>
              <a:t>c</a:t>
            </a:r>
            <a:r>
              <a:rPr lang="de-DE" sz="1600" dirty="0" smtClean="0">
                <a:latin typeface="Arial" panose="020B0604020202020204" pitchFamily="34" charset="0"/>
                <a:cs typeface="Arial" panose="020B0604020202020204" pitchFamily="34" charset="0"/>
              </a:rPr>
              <a:t> </a:t>
            </a:r>
          </a:p>
          <a:p>
            <a:r>
              <a:rPr lang="en-US" sz="1600" baseline="30000" dirty="0" smtClean="0">
                <a:latin typeface="Arial" panose="020B0604020202020204" pitchFamily="34" charset="0"/>
                <a:cs typeface="Arial" panose="020B0604020202020204" pitchFamily="34" charset="0"/>
              </a:rPr>
              <a:t>d</a:t>
            </a:r>
            <a:r>
              <a:rPr lang="en-US" sz="1600" dirty="0" smtClean="0">
                <a:latin typeface="Arial" panose="020B0604020202020204" pitchFamily="34" charset="0"/>
                <a:cs typeface="Arial" panose="020B0604020202020204" pitchFamily="34" charset="0"/>
              </a:rPr>
              <a:t> </a:t>
            </a:r>
          </a:p>
          <a:p>
            <a:r>
              <a:rPr lang="de-DE" sz="1600" baseline="30000" dirty="0" smtClean="0">
                <a:latin typeface="Arial" panose="020B0604020202020204" pitchFamily="34" charset="0"/>
                <a:cs typeface="Arial" panose="020B0604020202020204" pitchFamily="34" charset="0"/>
              </a:rPr>
              <a:t>e</a:t>
            </a:r>
            <a:r>
              <a:rPr lang="de-DE" sz="1600" dirty="0" smtClean="0">
                <a:latin typeface="Arial" panose="020B0604020202020204" pitchFamily="34" charset="0"/>
                <a:cs typeface="Arial" panose="020B0604020202020204" pitchFamily="34" charset="0"/>
              </a:rPr>
              <a:t> </a:t>
            </a:r>
          </a:p>
          <a:p>
            <a:r>
              <a:rPr lang="de-DE" sz="1600" baseline="30000" dirty="0" smtClean="0">
                <a:latin typeface="Arial" panose="020B0604020202020204" pitchFamily="34" charset="0"/>
                <a:cs typeface="Arial" panose="020B0604020202020204" pitchFamily="34" charset="0"/>
              </a:rPr>
              <a:t>f</a:t>
            </a:r>
            <a:endParaRPr lang="en-US" sz="1600" dirty="0">
              <a:latin typeface="Arial" panose="020B0604020202020204" pitchFamily="34" charset="0"/>
              <a:cs typeface="Arial" panose="020B0604020202020204" pitchFamily="34" charset="0"/>
            </a:endParaRPr>
          </a:p>
        </p:txBody>
      </p:sp>
      <p:sp>
        <p:nvSpPr>
          <p:cNvPr id="26" name="Textfeld 25"/>
          <p:cNvSpPr txBox="1"/>
          <p:nvPr/>
        </p:nvSpPr>
        <p:spPr>
          <a:xfrm>
            <a:off x="16670239" y="12331254"/>
            <a:ext cx="12649201" cy="400110"/>
          </a:xfrm>
          <a:prstGeom prst="rect">
            <a:avLst/>
          </a:prstGeom>
          <a:noFill/>
        </p:spPr>
        <p:txBody>
          <a:bodyPr wrap="square" rtlCol="0">
            <a:spAutoFit/>
          </a:bodyPr>
          <a:lstStyle/>
          <a:p>
            <a:r>
              <a:rPr lang="en-US" sz="2000" b="1" dirty="0" smtClean="0">
                <a:solidFill>
                  <a:schemeClr val="tx2"/>
                </a:solidFill>
                <a:latin typeface="Arial" panose="020B0604020202020204" pitchFamily="34" charset="0"/>
                <a:cs typeface="Arial" panose="020B0604020202020204" pitchFamily="34" charset="0"/>
              </a:rPr>
              <a:t>Tab.1:</a:t>
            </a:r>
            <a:r>
              <a:rPr lang="en-US" sz="2000" dirty="0" smtClean="0">
                <a:solidFill>
                  <a:schemeClr val="tx2"/>
                </a:solidFill>
                <a:latin typeface="Arial" panose="020B0604020202020204" pitchFamily="34" charset="0"/>
                <a:cs typeface="Arial" panose="020B0604020202020204" pitchFamily="34" charset="0"/>
              </a:rPr>
              <a:t> </a:t>
            </a:r>
            <a:r>
              <a:rPr lang="en-US" sz="2000" dirty="0" err="1" smtClean="0">
                <a:solidFill>
                  <a:schemeClr val="tx2"/>
                </a:solidFill>
                <a:latin typeface="Arial" panose="020B0604020202020204" pitchFamily="34" charset="0"/>
                <a:cs typeface="Arial" panose="020B0604020202020204" pitchFamily="34" charset="0"/>
              </a:rPr>
              <a:t>Mittels</a:t>
            </a:r>
            <a:r>
              <a:rPr lang="en-US" sz="2000" dirty="0" smtClean="0">
                <a:solidFill>
                  <a:schemeClr val="tx2"/>
                </a:solidFill>
                <a:latin typeface="Arial" panose="020B0604020202020204" pitchFamily="34" charset="0"/>
                <a:cs typeface="Arial" panose="020B0604020202020204" pitchFamily="34" charset="0"/>
              </a:rPr>
              <a:t> AEVA </a:t>
            </a:r>
            <a:r>
              <a:rPr lang="en-US" sz="2000" dirty="0" err="1" smtClean="0">
                <a:solidFill>
                  <a:schemeClr val="tx2"/>
                </a:solidFill>
                <a:latin typeface="Arial" panose="020B0604020202020204" pitchFamily="34" charset="0"/>
                <a:cs typeface="Arial" panose="020B0604020202020204" pitchFamily="34" charset="0"/>
              </a:rPr>
              <a:t>detektierte</a:t>
            </a:r>
            <a:r>
              <a:rPr lang="en-US" sz="2000" dirty="0" smtClean="0">
                <a:solidFill>
                  <a:schemeClr val="tx2"/>
                </a:solidFill>
                <a:latin typeface="Arial" panose="020B0604020202020204" pitchFamily="34" charset="0"/>
                <a:cs typeface="Arial" panose="020B0604020202020204" pitchFamily="34" charset="0"/>
              </a:rPr>
              <a:t> </a:t>
            </a:r>
            <a:r>
              <a:rPr lang="en-US" sz="2000" dirty="0" err="1" smtClean="0">
                <a:solidFill>
                  <a:schemeClr val="tx2"/>
                </a:solidFill>
                <a:latin typeface="Arial" panose="020B0604020202020204" pitchFamily="34" charset="0"/>
                <a:cs typeface="Arial" panose="020B0604020202020204" pitchFamily="34" charset="0"/>
              </a:rPr>
              <a:t>geruchsaktive</a:t>
            </a:r>
            <a:r>
              <a:rPr lang="en-US" sz="2000" dirty="0" smtClean="0">
                <a:solidFill>
                  <a:schemeClr val="tx2"/>
                </a:solidFill>
                <a:latin typeface="Arial" panose="020B0604020202020204" pitchFamily="34" charset="0"/>
                <a:cs typeface="Arial" panose="020B0604020202020204" pitchFamily="34" charset="0"/>
              </a:rPr>
              <a:t> </a:t>
            </a:r>
            <a:r>
              <a:rPr lang="en-US" sz="2000" dirty="0" err="1" smtClean="0">
                <a:solidFill>
                  <a:schemeClr val="tx2"/>
                </a:solidFill>
                <a:latin typeface="Arial" panose="020B0604020202020204" pitchFamily="34" charset="0"/>
                <a:cs typeface="Arial" panose="020B0604020202020204" pitchFamily="34" charset="0"/>
              </a:rPr>
              <a:t>Verbindungen</a:t>
            </a:r>
            <a:r>
              <a:rPr lang="en-US" sz="2000" dirty="0" smtClean="0">
                <a:solidFill>
                  <a:schemeClr val="tx2"/>
                </a:solidFill>
                <a:latin typeface="Arial" panose="020B0604020202020204" pitchFamily="34" charset="0"/>
                <a:cs typeface="Arial" panose="020B0604020202020204" pitchFamily="34" charset="0"/>
              </a:rPr>
              <a:t> des </a:t>
            </a:r>
            <a:r>
              <a:rPr lang="en-US" sz="2000" dirty="0" err="1" smtClean="0">
                <a:solidFill>
                  <a:schemeClr val="tx2"/>
                </a:solidFill>
                <a:latin typeface="Arial" panose="020B0604020202020204" pitchFamily="34" charset="0"/>
                <a:cs typeface="Arial" panose="020B0604020202020204" pitchFamily="34" charset="0"/>
              </a:rPr>
              <a:t>Probenextraktes</a:t>
            </a:r>
            <a:r>
              <a:rPr lang="en-US" sz="2000" dirty="0" smtClean="0">
                <a:solidFill>
                  <a:schemeClr val="tx2"/>
                </a:solidFill>
                <a:latin typeface="Arial" panose="020B0604020202020204" pitchFamily="34" charset="0"/>
                <a:cs typeface="Arial" panose="020B0604020202020204" pitchFamily="34" charset="0"/>
              </a:rPr>
              <a:t> ab FD-</a:t>
            </a:r>
            <a:r>
              <a:rPr lang="en-US" sz="2000" dirty="0" err="1" smtClean="0">
                <a:solidFill>
                  <a:schemeClr val="tx2"/>
                </a:solidFill>
                <a:latin typeface="Arial" panose="020B0604020202020204" pitchFamily="34" charset="0"/>
                <a:cs typeface="Arial" panose="020B0604020202020204" pitchFamily="34" charset="0"/>
              </a:rPr>
              <a:t>Faktor</a:t>
            </a:r>
            <a:r>
              <a:rPr lang="en-US" sz="2000" dirty="0" smtClean="0">
                <a:solidFill>
                  <a:schemeClr val="tx2"/>
                </a:solidFill>
                <a:latin typeface="Arial" panose="020B0604020202020204" pitchFamily="34" charset="0"/>
                <a:cs typeface="Arial" panose="020B0604020202020204" pitchFamily="34" charset="0"/>
              </a:rPr>
              <a:t> 125</a:t>
            </a:r>
            <a:endParaRPr lang="en-US" sz="2000" dirty="0">
              <a:solidFill>
                <a:schemeClr val="tx2"/>
              </a:solidFill>
              <a:latin typeface="Arial" panose="020B0604020202020204" pitchFamily="34" charset="0"/>
              <a:cs typeface="Arial" panose="020B0604020202020204" pitchFamily="34" charset="0"/>
            </a:endParaRPr>
          </a:p>
        </p:txBody>
      </p:sp>
      <p:sp>
        <p:nvSpPr>
          <p:cNvPr id="29" name="Textfeld 28"/>
          <p:cNvSpPr txBox="1"/>
          <p:nvPr/>
        </p:nvSpPr>
        <p:spPr>
          <a:xfrm>
            <a:off x="4284000" y="35830347"/>
            <a:ext cx="8527157" cy="400110"/>
          </a:xfrm>
          <a:prstGeom prst="rect">
            <a:avLst/>
          </a:prstGeom>
          <a:noFill/>
        </p:spPr>
        <p:txBody>
          <a:bodyPr wrap="square" rtlCol="0">
            <a:spAutoFit/>
          </a:bodyPr>
          <a:lstStyle/>
          <a:p>
            <a:r>
              <a:rPr lang="en-US" sz="2000" b="1" dirty="0" smtClean="0">
                <a:solidFill>
                  <a:schemeClr val="tx2"/>
                </a:solidFill>
                <a:latin typeface="Arial" panose="020B0604020202020204" pitchFamily="34" charset="0"/>
                <a:cs typeface="Arial" panose="020B0604020202020204" pitchFamily="34" charset="0"/>
              </a:rPr>
              <a:t>Abb.2:</a:t>
            </a:r>
            <a:r>
              <a:rPr lang="en-US" sz="2000" dirty="0" smtClean="0">
                <a:solidFill>
                  <a:schemeClr val="tx2"/>
                </a:solidFill>
                <a:latin typeface="Arial" panose="020B0604020202020204" pitchFamily="34" charset="0"/>
                <a:cs typeface="Arial" panose="020B0604020202020204" pitchFamily="34" charset="0"/>
              </a:rPr>
              <a:t> </a:t>
            </a:r>
            <a:r>
              <a:rPr lang="en-US" sz="2000" dirty="0" err="1" smtClean="0">
                <a:solidFill>
                  <a:schemeClr val="tx2"/>
                </a:solidFill>
                <a:latin typeface="Arial" panose="020B0604020202020204" pitchFamily="34" charset="0"/>
                <a:cs typeface="Arial" panose="020B0604020202020204" pitchFamily="34" charset="0"/>
              </a:rPr>
              <a:t>Darstellung</a:t>
            </a:r>
            <a:r>
              <a:rPr lang="en-US" sz="2000" dirty="0" smtClean="0">
                <a:solidFill>
                  <a:schemeClr val="tx2"/>
                </a:solidFill>
                <a:latin typeface="Arial" panose="020B0604020202020204" pitchFamily="34" charset="0"/>
                <a:cs typeface="Arial" panose="020B0604020202020204" pitchFamily="34" charset="0"/>
              </a:rPr>
              <a:t> der </a:t>
            </a:r>
            <a:r>
              <a:rPr lang="en-US" sz="2000" dirty="0" err="1" smtClean="0">
                <a:solidFill>
                  <a:schemeClr val="tx2"/>
                </a:solidFill>
                <a:latin typeface="Arial" panose="020B0604020202020204" pitchFamily="34" charset="0"/>
                <a:cs typeface="Arial" panose="020B0604020202020204" pitchFamily="34" charset="0"/>
              </a:rPr>
              <a:t>Mittelwerte</a:t>
            </a:r>
            <a:r>
              <a:rPr lang="en-US" sz="2000" dirty="0" smtClean="0">
                <a:solidFill>
                  <a:schemeClr val="tx2"/>
                </a:solidFill>
                <a:latin typeface="Arial" panose="020B0604020202020204" pitchFamily="34" charset="0"/>
                <a:cs typeface="Arial" panose="020B0604020202020204" pitchFamily="34" charset="0"/>
              </a:rPr>
              <a:t> der </a:t>
            </a:r>
            <a:r>
              <a:rPr lang="en-US" sz="2000" dirty="0" err="1">
                <a:solidFill>
                  <a:schemeClr val="tx2"/>
                </a:solidFill>
                <a:latin typeface="Arial" panose="020B0604020202020204" pitchFamily="34" charset="0"/>
                <a:cs typeface="Arial" panose="020B0604020202020204" pitchFamily="34" charset="0"/>
              </a:rPr>
              <a:t>G</a:t>
            </a:r>
            <a:r>
              <a:rPr lang="en-US" sz="2000" dirty="0" err="1" smtClean="0">
                <a:solidFill>
                  <a:schemeClr val="tx2"/>
                </a:solidFill>
                <a:latin typeface="Arial" panose="020B0604020202020204" pitchFamily="34" charset="0"/>
                <a:cs typeface="Arial" panose="020B0604020202020204" pitchFamily="34" charset="0"/>
              </a:rPr>
              <a:t>eruchsprofilanalyse</a:t>
            </a:r>
            <a:endParaRPr lang="en-US" sz="2000" dirty="0">
              <a:solidFill>
                <a:schemeClr val="tx2"/>
              </a:solidFill>
              <a:latin typeface="Arial" panose="020B0604020202020204" pitchFamily="34" charset="0"/>
              <a:cs typeface="Arial" panose="020B0604020202020204" pitchFamily="34" charset="0"/>
            </a:endParaRPr>
          </a:p>
        </p:txBody>
      </p:sp>
      <p:sp>
        <p:nvSpPr>
          <p:cNvPr id="30" name="Textfeld 29"/>
          <p:cNvSpPr txBox="1"/>
          <p:nvPr/>
        </p:nvSpPr>
        <p:spPr>
          <a:xfrm>
            <a:off x="2746497" y="40447901"/>
            <a:ext cx="12859690" cy="400110"/>
          </a:xfrm>
          <a:prstGeom prst="rect">
            <a:avLst/>
          </a:prstGeom>
          <a:noFill/>
        </p:spPr>
        <p:txBody>
          <a:bodyPr wrap="square" rtlCol="0">
            <a:spAutoFit/>
          </a:bodyPr>
          <a:lstStyle/>
          <a:p>
            <a:r>
              <a:rPr lang="en-US" sz="2000" b="1" dirty="0" smtClean="0">
                <a:solidFill>
                  <a:schemeClr val="tx2"/>
                </a:solidFill>
                <a:latin typeface="Arial" panose="020B0604020202020204" pitchFamily="34" charset="0"/>
                <a:cs typeface="Arial" panose="020B0604020202020204" pitchFamily="34" charset="0"/>
              </a:rPr>
              <a:t>Abb.3:</a:t>
            </a:r>
            <a:r>
              <a:rPr lang="en-US" sz="2000" dirty="0" smtClean="0">
                <a:solidFill>
                  <a:schemeClr val="tx2"/>
                </a:solidFill>
                <a:latin typeface="Arial" panose="020B0604020202020204" pitchFamily="34" charset="0"/>
                <a:cs typeface="Arial" panose="020B0604020202020204" pitchFamily="34" charset="0"/>
              </a:rPr>
              <a:t> </a:t>
            </a:r>
            <a:r>
              <a:rPr lang="en-US" sz="2000" dirty="0" err="1" smtClean="0">
                <a:solidFill>
                  <a:schemeClr val="tx2"/>
                </a:solidFill>
                <a:latin typeface="Arial" panose="020B0604020202020204" pitchFamily="34" charset="0"/>
                <a:cs typeface="Arial" panose="020B0604020202020204" pitchFamily="34" charset="0"/>
              </a:rPr>
              <a:t>Nach</a:t>
            </a:r>
            <a:r>
              <a:rPr lang="en-US" sz="2000" dirty="0" smtClean="0">
                <a:solidFill>
                  <a:schemeClr val="tx2"/>
                </a:solidFill>
                <a:latin typeface="Arial" panose="020B0604020202020204" pitchFamily="34" charset="0"/>
                <a:cs typeface="Arial" panose="020B0604020202020204" pitchFamily="34" charset="0"/>
              </a:rPr>
              <a:t> NIST-</a:t>
            </a:r>
            <a:r>
              <a:rPr lang="en-US" sz="2000" dirty="0" err="1">
                <a:solidFill>
                  <a:schemeClr val="tx2"/>
                </a:solidFill>
                <a:latin typeface="Arial" panose="020B0604020202020204" pitchFamily="34" charset="0"/>
                <a:cs typeface="Arial" panose="020B0604020202020204" pitchFamily="34" charset="0"/>
              </a:rPr>
              <a:t>D</a:t>
            </a:r>
            <a:r>
              <a:rPr lang="en-US" sz="2000" dirty="0" err="1" smtClean="0">
                <a:solidFill>
                  <a:schemeClr val="tx2"/>
                </a:solidFill>
                <a:latin typeface="Arial" panose="020B0604020202020204" pitchFamily="34" charset="0"/>
                <a:cs typeface="Arial" panose="020B0604020202020204" pitchFamily="34" charset="0"/>
              </a:rPr>
              <a:t>atenbank</a:t>
            </a:r>
            <a:r>
              <a:rPr lang="en-US" sz="2000" dirty="0" smtClean="0">
                <a:solidFill>
                  <a:schemeClr val="tx2"/>
                </a:solidFill>
                <a:latin typeface="Arial" panose="020B0604020202020204" pitchFamily="34" charset="0"/>
                <a:cs typeface="Arial" panose="020B0604020202020204" pitchFamily="34" charset="0"/>
              </a:rPr>
              <a:t> </a:t>
            </a:r>
            <a:r>
              <a:rPr lang="de-DE" sz="2000" dirty="0">
                <a:solidFill>
                  <a:schemeClr val="tx2"/>
                </a:solidFill>
                <a:latin typeface="Arial" panose="020B0604020202020204" pitchFamily="34" charset="0"/>
                <a:cs typeface="Arial" panose="020B0604020202020204" pitchFamily="34" charset="0"/>
              </a:rPr>
              <a:t>v</a:t>
            </a:r>
            <a:r>
              <a:rPr lang="de-DE" sz="2000" dirty="0" smtClean="0">
                <a:solidFill>
                  <a:schemeClr val="tx2"/>
                </a:solidFill>
                <a:latin typeface="Arial" panose="020B0604020202020204" pitchFamily="34" charset="0"/>
                <a:cs typeface="Arial" panose="020B0604020202020204" pitchFamily="34" charset="0"/>
              </a:rPr>
              <a:t>orgeschlagene Verbindungen für geruchsintensivste Komponente der Probe </a:t>
            </a:r>
            <a:endParaRPr lang="en-US" sz="2000" dirty="0">
              <a:solidFill>
                <a:schemeClr val="tx2"/>
              </a:solidFill>
              <a:latin typeface="Arial" panose="020B0604020202020204" pitchFamily="34" charset="0"/>
              <a:cs typeface="Arial" panose="020B0604020202020204" pitchFamily="34" charset="0"/>
            </a:endParaRPr>
          </a:p>
        </p:txBody>
      </p:sp>
      <p:graphicFrame>
        <p:nvGraphicFramePr>
          <p:cNvPr id="11" name="Tabelle 10"/>
          <p:cNvGraphicFramePr>
            <a:graphicFrameLocks noGrp="1"/>
          </p:cNvGraphicFramePr>
          <p:nvPr>
            <p:extLst>
              <p:ext uri="{D42A27DB-BD31-4B8C-83A1-F6EECF244321}">
                <p14:modId xmlns:p14="http://schemas.microsoft.com/office/powerpoint/2010/main" val="3259274733"/>
              </p:ext>
            </p:extLst>
          </p:nvPr>
        </p:nvGraphicFramePr>
        <p:xfrm>
          <a:off x="16804307" y="13048751"/>
          <a:ext cx="12598400" cy="8286750"/>
        </p:xfrm>
        <a:graphic>
          <a:graphicData uri="http://schemas.openxmlformats.org/drawingml/2006/table">
            <a:tbl>
              <a:tblPr/>
              <a:tblGrid>
                <a:gridCol w="761808"/>
                <a:gridCol w="3631285"/>
                <a:gridCol w="4180421"/>
                <a:gridCol w="1472829"/>
                <a:gridCol w="114271"/>
                <a:gridCol w="1218893"/>
                <a:gridCol w="1218893"/>
              </a:tblGrid>
              <a:tr h="361950">
                <a:tc rowSpan="2">
                  <a:txBody>
                    <a:bodyPr/>
                    <a:lstStyle/>
                    <a:p>
                      <a:pPr algn="ctr" fontAlgn="ctr"/>
                      <a:r>
                        <a:rPr lang="de-DE" sz="2000" b="0" i="0" u="none" strike="noStrike" dirty="0">
                          <a:solidFill>
                            <a:srgbClr val="000000"/>
                          </a:solidFill>
                          <a:effectLst/>
                          <a:latin typeface="Arial"/>
                        </a:rPr>
                        <a:t>Nr.</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l" fontAlgn="ctr"/>
                      <a:r>
                        <a:rPr lang="de-DE" sz="2000" b="0" i="0" u="none" strike="noStrike">
                          <a:solidFill>
                            <a:srgbClr val="000000"/>
                          </a:solidFill>
                          <a:effectLst/>
                          <a:latin typeface="Arial"/>
                        </a:rPr>
                        <a:t>Substanz </a:t>
                      </a:r>
                      <a:r>
                        <a:rPr lang="de-DE" sz="2000" b="0" i="0" u="none" strike="noStrike" baseline="30000">
                          <a:solidFill>
                            <a:srgbClr val="000000"/>
                          </a:solidFill>
                          <a:effectLst/>
                          <a:latin typeface="Arial"/>
                        </a:rPr>
                        <a:t>a</a:t>
                      </a:r>
                      <a:endParaRPr lang="de-DE" sz="2000" b="0" i="0" u="none" strike="noStrike">
                        <a:solidFill>
                          <a:srgbClr val="000000"/>
                        </a:solidFill>
                        <a:effectLst/>
                        <a:latin typeface="Arial"/>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l" fontAlgn="ctr"/>
                      <a:r>
                        <a:rPr lang="de-DE" sz="2000" b="0" i="0" u="none" strike="noStrike" dirty="0">
                          <a:solidFill>
                            <a:srgbClr val="000000"/>
                          </a:solidFill>
                          <a:effectLst/>
                          <a:latin typeface="Arial"/>
                        </a:rPr>
                        <a:t>Geruchsqualität </a:t>
                      </a:r>
                      <a:r>
                        <a:rPr lang="de-DE" sz="2000" b="0" i="0" u="none" strike="noStrike" baseline="30000" dirty="0">
                          <a:solidFill>
                            <a:srgbClr val="000000"/>
                          </a:solidFill>
                          <a:effectLst/>
                          <a:latin typeface="Arial"/>
                        </a:rPr>
                        <a:t>b</a:t>
                      </a:r>
                      <a:endParaRPr lang="de-DE" sz="2000" b="0" i="0" u="none" strike="noStrike" dirty="0">
                        <a:solidFill>
                          <a:srgbClr val="000000"/>
                        </a:solidFill>
                        <a:effectLst/>
                        <a:latin typeface="Arial"/>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de-DE" sz="2000" b="0" i="0" u="none" strike="noStrike">
                          <a:solidFill>
                            <a:srgbClr val="000000"/>
                          </a:solidFill>
                          <a:effectLst/>
                          <a:latin typeface="Arial"/>
                        </a:rPr>
                        <a:t>FD-Faktor </a:t>
                      </a:r>
                      <a:r>
                        <a:rPr lang="de-DE" sz="2000" b="0" i="0" u="none" strike="noStrike" baseline="30000">
                          <a:solidFill>
                            <a:srgbClr val="000000"/>
                          </a:solidFill>
                          <a:effectLst/>
                          <a:latin typeface="Arial"/>
                        </a:rPr>
                        <a:t>c</a:t>
                      </a:r>
                      <a:endParaRPr lang="de-DE" sz="2000" b="0" i="0" u="none" strike="noStrike">
                        <a:solidFill>
                          <a:srgbClr val="000000"/>
                        </a:solidFill>
                        <a:effectLst/>
                        <a:latin typeface="Arial"/>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2000" b="0" i="0" u="none" strike="noStrike">
                          <a:solidFill>
                            <a:srgbClr val="000000"/>
                          </a:solidFill>
                          <a:effectLst/>
                          <a:latin typeface="Arial"/>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gridSpan="2">
                  <a:txBody>
                    <a:bodyPr/>
                    <a:lstStyle/>
                    <a:p>
                      <a:pPr algn="ctr" fontAlgn="ctr"/>
                      <a:r>
                        <a:rPr lang="de-DE" sz="2000" b="0" i="0" u="none" strike="noStrike">
                          <a:solidFill>
                            <a:srgbClr val="000000"/>
                          </a:solidFill>
                          <a:effectLst/>
                          <a:latin typeface="Arial"/>
                        </a:rPr>
                        <a:t>RI </a:t>
                      </a:r>
                      <a:r>
                        <a:rPr lang="de-DE" sz="2000" b="0" i="0" u="none" strike="noStrike" baseline="30000">
                          <a:solidFill>
                            <a:srgbClr val="000000"/>
                          </a:solidFill>
                          <a:effectLst/>
                          <a:latin typeface="Arial"/>
                        </a:rPr>
                        <a:t>d</a:t>
                      </a:r>
                      <a:endParaRPr lang="de-DE" sz="2000" b="0" i="0" u="none" strike="noStrike">
                        <a:solidFill>
                          <a:srgbClr val="000000"/>
                        </a:solidFill>
                        <a:effectLst/>
                        <a:latin typeface="Arial"/>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de-DE"/>
                    </a:p>
                  </a:txBody>
                  <a:tcPr/>
                </a:tc>
              </a:tr>
              <a:tr h="323850">
                <a:tc vMerge="1">
                  <a:txBody>
                    <a:bodyPr/>
                    <a:lstStyle/>
                    <a:p>
                      <a:endParaRPr lang="de-DE"/>
                    </a:p>
                  </a:txBody>
                  <a:tcPr/>
                </a:tc>
                <a:tc vMerge="1">
                  <a:txBody>
                    <a:bodyPr/>
                    <a:lstStyle/>
                    <a:p>
                      <a:endParaRPr lang="de-DE"/>
                    </a:p>
                  </a:txBody>
                  <a:tcPr/>
                </a:tc>
                <a:tc vMerge="1">
                  <a:txBody>
                    <a:bodyPr/>
                    <a:lstStyle/>
                    <a:p>
                      <a:endParaRPr lang="de-DE"/>
                    </a:p>
                  </a:txBody>
                  <a:tcPr/>
                </a:tc>
                <a:tc vMerge="1">
                  <a:txBody>
                    <a:bodyPr/>
                    <a:lstStyle/>
                    <a:p>
                      <a:endParaRPr lang="de-DE"/>
                    </a:p>
                  </a:txBody>
                  <a:tcPr/>
                </a:tc>
                <a:tc>
                  <a:txBody>
                    <a:bodyPr/>
                    <a:lstStyle/>
                    <a:p>
                      <a:pPr algn="ctr" fontAlgn="ctr"/>
                      <a:r>
                        <a:rPr lang="de-DE" sz="2000" b="0" i="0" u="none" strike="noStrike">
                          <a:solidFill>
                            <a:srgbClr val="000000"/>
                          </a:solidFill>
                          <a:effectLst/>
                          <a:latin typeface="Arial"/>
                        </a:rPr>
                        <a:t> </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de-DE" sz="2000" b="0" i="0" u="none" strike="noStrike">
                          <a:solidFill>
                            <a:srgbClr val="000000"/>
                          </a:solidFill>
                          <a:effectLst/>
                          <a:latin typeface="Arial"/>
                        </a:rPr>
                        <a:t>DB-FFAP</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2000" b="0" i="0" u="none" strike="noStrike">
                          <a:solidFill>
                            <a:srgbClr val="000000"/>
                          </a:solidFill>
                          <a:effectLst/>
                          <a:latin typeface="Arial"/>
                        </a:rPr>
                        <a:t>DB-5</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61950">
                <a:tc>
                  <a:txBody>
                    <a:bodyPr/>
                    <a:lstStyle/>
                    <a:p>
                      <a:pPr algn="ctr" fontAlgn="b"/>
                      <a:r>
                        <a:rPr lang="de-DE" sz="2000" b="0" i="0" u="none" strike="noStrike" dirty="0">
                          <a:solidFill>
                            <a:srgbClr val="000000"/>
                          </a:solidFill>
                          <a:effectLst/>
                          <a:latin typeface="Arial"/>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de-DE" sz="2000" b="0" i="0" u="none" strike="noStrike">
                          <a:solidFill>
                            <a:srgbClr val="000000"/>
                          </a:solidFill>
                          <a:effectLst/>
                          <a:latin typeface="Arial"/>
                        </a:rPr>
                        <a:t>Oct-1-en-3-on </a:t>
                      </a:r>
                      <a:r>
                        <a:rPr lang="de-DE" sz="2000" b="0" i="0" u="none" strike="noStrike" baseline="30000">
                          <a:solidFill>
                            <a:srgbClr val="000000"/>
                          </a:solidFill>
                          <a:effectLst/>
                          <a:latin typeface="Arial"/>
                        </a:rPr>
                        <a:t>e</a:t>
                      </a:r>
                      <a:endParaRPr lang="de-DE" sz="2000" b="0" i="0" u="none" strike="noStrike">
                        <a:solidFill>
                          <a:srgbClr val="000000"/>
                        </a:solidFill>
                        <a:effectLst/>
                        <a:latin typeface="Arial"/>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de-DE" sz="2000" b="0" i="0" u="none" strike="noStrike">
                          <a:solidFill>
                            <a:srgbClr val="000000"/>
                          </a:solidFill>
                          <a:effectLst/>
                          <a:latin typeface="Arial"/>
                        </a:rPr>
                        <a:t>Pilzig</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de-DE" sz="2000" b="0" i="0" u="none" strike="noStrike">
                          <a:solidFill>
                            <a:srgbClr val="000000"/>
                          </a:solidFill>
                          <a:effectLst/>
                          <a:latin typeface="Arial"/>
                        </a:rPr>
                        <a:t>125</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de-DE" sz="2000" b="0" i="0" u="none" strike="noStrike">
                        <a:solidFill>
                          <a:srgbClr val="000000"/>
                        </a:solidFill>
                        <a:effectLst/>
                        <a:latin typeface="Arial"/>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de-DE" sz="2000" b="0" i="0" u="none" strike="noStrike">
                          <a:solidFill>
                            <a:srgbClr val="000000"/>
                          </a:solidFill>
                          <a:effectLst/>
                          <a:latin typeface="Arial"/>
                        </a:rPr>
                        <a:t>1293</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de-DE" sz="2000" b="0" i="0" u="none" strike="noStrike">
                          <a:solidFill>
                            <a:srgbClr val="000000"/>
                          </a:solidFill>
                          <a:effectLst/>
                          <a:latin typeface="Arial"/>
                        </a:rPr>
                        <a:t>974</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r>
              <a:tr h="361950">
                <a:tc>
                  <a:txBody>
                    <a:bodyPr/>
                    <a:lstStyle/>
                    <a:p>
                      <a:pPr algn="ctr" fontAlgn="b"/>
                      <a:r>
                        <a:rPr lang="de-DE" sz="2000" b="0" i="0" u="none" strike="noStrike" dirty="0">
                          <a:solidFill>
                            <a:srgbClr val="000000"/>
                          </a:solidFill>
                          <a:effectLst/>
                          <a:latin typeface="Arial"/>
                        </a:rPr>
                        <a:t>2</a:t>
                      </a:r>
                    </a:p>
                  </a:txBody>
                  <a:tcPr marL="9525" marR="9525" marT="9525" marB="0" anchor="b">
                    <a:lnL>
                      <a:noFill/>
                    </a:lnL>
                    <a:lnR>
                      <a:noFill/>
                    </a:lnR>
                    <a:lnT>
                      <a:noFill/>
                    </a:lnT>
                    <a:lnB>
                      <a:noFill/>
                    </a:lnB>
                  </a:tcPr>
                </a:tc>
                <a:tc>
                  <a:txBody>
                    <a:bodyPr/>
                    <a:lstStyle/>
                    <a:p>
                      <a:pPr algn="l" fontAlgn="b"/>
                      <a:r>
                        <a:rPr lang="de-DE" sz="2000" b="0" i="0" u="none" strike="noStrike">
                          <a:solidFill>
                            <a:srgbClr val="000000"/>
                          </a:solidFill>
                          <a:effectLst/>
                          <a:latin typeface="Arial"/>
                        </a:rPr>
                        <a:t>Unbekannt</a:t>
                      </a:r>
                    </a:p>
                  </a:txBody>
                  <a:tcPr marL="9525" marR="9525" marT="9525" marB="0" anchor="b">
                    <a:lnL>
                      <a:noFill/>
                    </a:lnL>
                    <a:lnR>
                      <a:noFill/>
                    </a:lnR>
                    <a:lnT>
                      <a:noFill/>
                    </a:lnT>
                    <a:lnB>
                      <a:noFill/>
                    </a:lnB>
                  </a:tcPr>
                </a:tc>
                <a:tc>
                  <a:txBody>
                    <a:bodyPr/>
                    <a:lstStyle/>
                    <a:p>
                      <a:pPr algn="l" fontAlgn="b"/>
                      <a:r>
                        <a:rPr lang="de-DE" sz="2000" b="0" i="0" u="none" strike="noStrike">
                          <a:solidFill>
                            <a:srgbClr val="000000"/>
                          </a:solidFill>
                          <a:effectLst/>
                          <a:latin typeface="Arial"/>
                        </a:rPr>
                        <a:t>Rauchig, fettig, krautig</a:t>
                      </a:r>
                    </a:p>
                  </a:txBody>
                  <a:tcPr marL="9525" marR="9525" marT="9525" marB="0" anchor="b">
                    <a:lnL>
                      <a:noFill/>
                    </a:lnL>
                    <a:lnR>
                      <a:noFill/>
                    </a:lnR>
                    <a:lnT>
                      <a:noFill/>
                    </a:lnT>
                    <a:lnB>
                      <a:noFill/>
                    </a:lnB>
                  </a:tcPr>
                </a:tc>
                <a:tc>
                  <a:txBody>
                    <a:bodyPr/>
                    <a:lstStyle/>
                    <a:p>
                      <a:pPr algn="ctr" fontAlgn="b"/>
                      <a:r>
                        <a:rPr lang="de-DE" sz="2000" b="0" i="0" u="none" strike="noStrike">
                          <a:solidFill>
                            <a:srgbClr val="000000"/>
                          </a:solidFill>
                          <a:effectLst/>
                          <a:latin typeface="Arial"/>
                        </a:rPr>
                        <a:t>125</a:t>
                      </a:r>
                    </a:p>
                  </a:txBody>
                  <a:tcPr marL="9525" marR="9525" marT="9525" marB="0" anchor="b">
                    <a:lnL>
                      <a:noFill/>
                    </a:lnL>
                    <a:lnR>
                      <a:noFill/>
                    </a:lnR>
                    <a:lnT>
                      <a:noFill/>
                    </a:lnT>
                    <a:lnB>
                      <a:noFill/>
                    </a:lnB>
                  </a:tcPr>
                </a:tc>
                <a:tc>
                  <a:txBody>
                    <a:bodyPr/>
                    <a:lstStyle/>
                    <a:p>
                      <a:pPr algn="l" fontAlgn="b"/>
                      <a:endParaRPr lang="de-DE" sz="2000" b="0" i="0" u="none" strike="noStrike">
                        <a:solidFill>
                          <a:srgbClr val="000000"/>
                        </a:solidFill>
                        <a:effectLst/>
                        <a:latin typeface="Arial"/>
                      </a:endParaRPr>
                    </a:p>
                  </a:txBody>
                  <a:tcPr marL="9525" marR="9525" marT="9525" marB="0" anchor="b">
                    <a:lnL>
                      <a:noFill/>
                    </a:lnL>
                    <a:lnR>
                      <a:noFill/>
                    </a:lnR>
                    <a:lnT>
                      <a:noFill/>
                    </a:lnT>
                    <a:lnB>
                      <a:noFill/>
                    </a:lnB>
                  </a:tcPr>
                </a:tc>
                <a:tc>
                  <a:txBody>
                    <a:bodyPr/>
                    <a:lstStyle/>
                    <a:p>
                      <a:pPr algn="ctr" fontAlgn="b"/>
                      <a:r>
                        <a:rPr lang="de-DE" sz="2000" b="0" i="0" u="none" strike="noStrike">
                          <a:solidFill>
                            <a:srgbClr val="000000"/>
                          </a:solidFill>
                          <a:effectLst/>
                          <a:latin typeface="Arial"/>
                        </a:rPr>
                        <a:t>1397</a:t>
                      </a:r>
                    </a:p>
                  </a:txBody>
                  <a:tcPr marL="9525" marR="9525" marT="9525" marB="0" anchor="b">
                    <a:lnL>
                      <a:noFill/>
                    </a:lnL>
                    <a:lnR>
                      <a:noFill/>
                    </a:lnR>
                    <a:lnT>
                      <a:noFill/>
                    </a:lnT>
                    <a:lnB>
                      <a:noFill/>
                    </a:lnB>
                  </a:tcPr>
                </a:tc>
                <a:tc>
                  <a:txBody>
                    <a:bodyPr/>
                    <a:lstStyle/>
                    <a:p>
                      <a:pPr algn="ctr" fontAlgn="b"/>
                      <a:r>
                        <a:rPr lang="de-DE" sz="2000" b="0" i="0" u="none" strike="noStrike">
                          <a:solidFill>
                            <a:srgbClr val="000000"/>
                          </a:solidFill>
                          <a:effectLst/>
                          <a:latin typeface="Arial"/>
                        </a:rPr>
                        <a:t>n.d.</a:t>
                      </a:r>
                    </a:p>
                  </a:txBody>
                  <a:tcPr marL="9525" marR="9525" marT="9525" marB="0" anchor="b">
                    <a:lnL>
                      <a:noFill/>
                    </a:lnL>
                    <a:lnR>
                      <a:noFill/>
                    </a:lnR>
                    <a:lnT>
                      <a:noFill/>
                    </a:lnT>
                    <a:lnB>
                      <a:noFill/>
                    </a:lnB>
                  </a:tcPr>
                </a:tc>
              </a:tr>
              <a:tr h="361950">
                <a:tc>
                  <a:txBody>
                    <a:bodyPr/>
                    <a:lstStyle/>
                    <a:p>
                      <a:pPr algn="ctr" fontAlgn="b"/>
                      <a:r>
                        <a:rPr lang="de-DE" sz="2000" b="0" i="0" u="none" strike="noStrike" dirty="0">
                          <a:solidFill>
                            <a:srgbClr val="000000"/>
                          </a:solidFill>
                          <a:effectLst/>
                          <a:latin typeface="Arial"/>
                        </a:rPr>
                        <a:t>3</a:t>
                      </a:r>
                    </a:p>
                  </a:txBody>
                  <a:tcPr marL="9525" marR="9525" marT="9525" marB="0" anchor="b">
                    <a:lnL>
                      <a:noFill/>
                    </a:lnL>
                    <a:lnR>
                      <a:noFill/>
                    </a:lnR>
                    <a:lnT>
                      <a:noFill/>
                    </a:lnT>
                    <a:lnB>
                      <a:noFill/>
                    </a:lnB>
                  </a:tcPr>
                </a:tc>
                <a:tc>
                  <a:txBody>
                    <a:bodyPr/>
                    <a:lstStyle/>
                    <a:p>
                      <a:pPr algn="l" fontAlgn="b"/>
                      <a:r>
                        <a:rPr lang="de-DE" sz="2000" b="0" i="1" u="none" strike="noStrike">
                          <a:solidFill>
                            <a:srgbClr val="000000"/>
                          </a:solidFill>
                          <a:effectLst/>
                          <a:latin typeface="Arial"/>
                        </a:rPr>
                        <a:t>(E)-</a:t>
                      </a:r>
                      <a:r>
                        <a:rPr lang="de-DE" sz="2000" b="0" i="0" u="none" strike="noStrike">
                          <a:solidFill>
                            <a:srgbClr val="000000"/>
                          </a:solidFill>
                          <a:effectLst/>
                          <a:latin typeface="Arial"/>
                        </a:rPr>
                        <a:t>Non-2-enal </a:t>
                      </a:r>
                      <a:r>
                        <a:rPr lang="de-DE" sz="2000" b="0" i="0" u="none" strike="noStrike" baseline="30000">
                          <a:solidFill>
                            <a:srgbClr val="000000"/>
                          </a:solidFill>
                          <a:effectLst/>
                          <a:latin typeface="Arial"/>
                        </a:rPr>
                        <a:t>e</a:t>
                      </a:r>
                      <a:endParaRPr lang="de-DE" sz="2000" b="0" i="1" u="none" strike="noStrike">
                        <a:solidFill>
                          <a:srgbClr val="000000"/>
                        </a:solidFill>
                        <a:effectLst/>
                        <a:latin typeface="Arial"/>
                      </a:endParaRPr>
                    </a:p>
                  </a:txBody>
                  <a:tcPr marL="9525" marR="9525" marT="9525" marB="0" anchor="b">
                    <a:lnL>
                      <a:noFill/>
                    </a:lnL>
                    <a:lnR>
                      <a:noFill/>
                    </a:lnR>
                    <a:lnT>
                      <a:noFill/>
                    </a:lnT>
                    <a:lnB>
                      <a:noFill/>
                    </a:lnB>
                  </a:tcPr>
                </a:tc>
                <a:tc>
                  <a:txBody>
                    <a:bodyPr/>
                    <a:lstStyle/>
                    <a:p>
                      <a:pPr algn="l" fontAlgn="b"/>
                      <a:r>
                        <a:rPr lang="de-DE" sz="2000" b="0" i="0" u="none" strike="noStrike">
                          <a:solidFill>
                            <a:srgbClr val="000000"/>
                          </a:solidFill>
                          <a:effectLst/>
                          <a:latin typeface="Arial"/>
                        </a:rPr>
                        <a:t>Fettig, krautig</a:t>
                      </a:r>
                    </a:p>
                  </a:txBody>
                  <a:tcPr marL="9525" marR="9525" marT="9525" marB="0" anchor="b">
                    <a:lnL>
                      <a:noFill/>
                    </a:lnL>
                    <a:lnR>
                      <a:noFill/>
                    </a:lnR>
                    <a:lnT>
                      <a:noFill/>
                    </a:lnT>
                    <a:lnB>
                      <a:noFill/>
                    </a:lnB>
                  </a:tcPr>
                </a:tc>
                <a:tc>
                  <a:txBody>
                    <a:bodyPr/>
                    <a:lstStyle/>
                    <a:p>
                      <a:pPr algn="ctr" fontAlgn="b"/>
                      <a:r>
                        <a:rPr lang="de-DE" sz="2000" b="0" i="0" u="none" strike="noStrike">
                          <a:solidFill>
                            <a:srgbClr val="000000"/>
                          </a:solidFill>
                          <a:effectLst/>
                          <a:latin typeface="Arial"/>
                        </a:rPr>
                        <a:t>125</a:t>
                      </a:r>
                    </a:p>
                  </a:txBody>
                  <a:tcPr marL="9525" marR="9525" marT="9525" marB="0" anchor="b">
                    <a:lnL>
                      <a:noFill/>
                    </a:lnL>
                    <a:lnR>
                      <a:noFill/>
                    </a:lnR>
                    <a:lnT>
                      <a:noFill/>
                    </a:lnT>
                    <a:lnB>
                      <a:noFill/>
                    </a:lnB>
                  </a:tcPr>
                </a:tc>
                <a:tc>
                  <a:txBody>
                    <a:bodyPr/>
                    <a:lstStyle/>
                    <a:p>
                      <a:pPr algn="l" fontAlgn="b"/>
                      <a:endParaRPr lang="de-DE" sz="2000" b="0" i="0" u="none" strike="noStrike">
                        <a:solidFill>
                          <a:srgbClr val="000000"/>
                        </a:solidFill>
                        <a:effectLst/>
                        <a:latin typeface="Arial"/>
                      </a:endParaRPr>
                    </a:p>
                  </a:txBody>
                  <a:tcPr marL="9525" marR="9525" marT="9525" marB="0" anchor="b">
                    <a:lnL>
                      <a:noFill/>
                    </a:lnL>
                    <a:lnR>
                      <a:noFill/>
                    </a:lnR>
                    <a:lnT>
                      <a:noFill/>
                    </a:lnT>
                    <a:lnB>
                      <a:noFill/>
                    </a:lnB>
                  </a:tcPr>
                </a:tc>
                <a:tc>
                  <a:txBody>
                    <a:bodyPr/>
                    <a:lstStyle/>
                    <a:p>
                      <a:pPr algn="ctr" fontAlgn="b"/>
                      <a:r>
                        <a:rPr lang="de-DE" sz="2000" b="0" i="0" u="none" strike="noStrike">
                          <a:solidFill>
                            <a:srgbClr val="000000"/>
                          </a:solidFill>
                          <a:effectLst/>
                          <a:latin typeface="Arial"/>
                        </a:rPr>
                        <a:t>1522</a:t>
                      </a:r>
                    </a:p>
                  </a:txBody>
                  <a:tcPr marL="9525" marR="9525" marT="9525" marB="0" anchor="b">
                    <a:lnL>
                      <a:noFill/>
                    </a:lnL>
                    <a:lnR>
                      <a:noFill/>
                    </a:lnR>
                    <a:lnT>
                      <a:noFill/>
                    </a:lnT>
                    <a:lnB>
                      <a:noFill/>
                    </a:lnB>
                  </a:tcPr>
                </a:tc>
                <a:tc>
                  <a:txBody>
                    <a:bodyPr/>
                    <a:lstStyle/>
                    <a:p>
                      <a:pPr algn="ctr" fontAlgn="b"/>
                      <a:r>
                        <a:rPr lang="de-DE" sz="2000" b="0" i="0" u="none" strike="noStrike">
                          <a:solidFill>
                            <a:srgbClr val="000000"/>
                          </a:solidFill>
                          <a:effectLst/>
                          <a:latin typeface="Arial"/>
                        </a:rPr>
                        <a:t>1160</a:t>
                      </a:r>
                    </a:p>
                  </a:txBody>
                  <a:tcPr marL="9525" marR="9525" marT="9525" marB="0" anchor="b">
                    <a:lnL>
                      <a:noFill/>
                    </a:lnL>
                    <a:lnR>
                      <a:noFill/>
                    </a:lnR>
                    <a:lnT>
                      <a:noFill/>
                    </a:lnT>
                    <a:lnB>
                      <a:noFill/>
                    </a:lnB>
                  </a:tcPr>
                </a:tc>
              </a:tr>
              <a:tr h="361950">
                <a:tc>
                  <a:txBody>
                    <a:bodyPr/>
                    <a:lstStyle/>
                    <a:p>
                      <a:pPr algn="ctr" fontAlgn="b"/>
                      <a:r>
                        <a:rPr lang="de-DE" sz="2000" b="0" i="0" u="none" strike="noStrike" dirty="0">
                          <a:solidFill>
                            <a:srgbClr val="000000"/>
                          </a:solidFill>
                          <a:effectLst/>
                          <a:latin typeface="Arial"/>
                        </a:rPr>
                        <a:t>4</a:t>
                      </a:r>
                    </a:p>
                  </a:txBody>
                  <a:tcPr marL="9525" marR="9525" marT="9525" marB="0" anchor="b">
                    <a:lnL>
                      <a:noFill/>
                    </a:lnL>
                    <a:lnR>
                      <a:noFill/>
                    </a:lnR>
                    <a:lnT>
                      <a:noFill/>
                    </a:lnT>
                    <a:lnB>
                      <a:noFill/>
                    </a:lnB>
                  </a:tcPr>
                </a:tc>
                <a:tc>
                  <a:txBody>
                    <a:bodyPr/>
                    <a:lstStyle/>
                    <a:p>
                      <a:pPr algn="l" fontAlgn="b"/>
                      <a:r>
                        <a:rPr lang="de-DE" sz="2000" b="0" i="0" u="none" strike="noStrike">
                          <a:solidFill>
                            <a:srgbClr val="000000"/>
                          </a:solidFill>
                          <a:effectLst/>
                          <a:latin typeface="Arial"/>
                        </a:rPr>
                        <a:t>Unbekannt</a:t>
                      </a:r>
                    </a:p>
                  </a:txBody>
                  <a:tcPr marL="9525" marR="9525" marT="9525" marB="0" anchor="b">
                    <a:lnL>
                      <a:noFill/>
                    </a:lnL>
                    <a:lnR>
                      <a:noFill/>
                    </a:lnR>
                    <a:lnT>
                      <a:noFill/>
                    </a:lnT>
                    <a:lnB>
                      <a:noFill/>
                    </a:lnB>
                  </a:tcPr>
                </a:tc>
                <a:tc>
                  <a:txBody>
                    <a:bodyPr/>
                    <a:lstStyle/>
                    <a:p>
                      <a:pPr algn="l" fontAlgn="b"/>
                      <a:r>
                        <a:rPr lang="de-DE" sz="2000" b="0" i="0" u="none" strike="noStrike">
                          <a:solidFill>
                            <a:srgbClr val="000000"/>
                          </a:solidFill>
                          <a:effectLst/>
                          <a:latin typeface="Arial"/>
                        </a:rPr>
                        <a:t>Süß</a:t>
                      </a:r>
                    </a:p>
                  </a:txBody>
                  <a:tcPr marL="9525" marR="9525" marT="9525" marB="0" anchor="b">
                    <a:lnL>
                      <a:noFill/>
                    </a:lnL>
                    <a:lnR>
                      <a:noFill/>
                    </a:lnR>
                    <a:lnT>
                      <a:noFill/>
                    </a:lnT>
                    <a:lnB>
                      <a:noFill/>
                    </a:lnB>
                  </a:tcPr>
                </a:tc>
                <a:tc>
                  <a:txBody>
                    <a:bodyPr/>
                    <a:lstStyle/>
                    <a:p>
                      <a:pPr algn="ctr" fontAlgn="b"/>
                      <a:r>
                        <a:rPr lang="de-DE" sz="2000" b="0" i="0" u="none" strike="noStrike">
                          <a:solidFill>
                            <a:srgbClr val="000000"/>
                          </a:solidFill>
                          <a:effectLst/>
                          <a:latin typeface="Arial"/>
                        </a:rPr>
                        <a:t>125</a:t>
                      </a:r>
                    </a:p>
                  </a:txBody>
                  <a:tcPr marL="9525" marR="9525" marT="9525" marB="0" anchor="b">
                    <a:lnL>
                      <a:noFill/>
                    </a:lnL>
                    <a:lnR>
                      <a:noFill/>
                    </a:lnR>
                    <a:lnT>
                      <a:noFill/>
                    </a:lnT>
                    <a:lnB>
                      <a:noFill/>
                    </a:lnB>
                  </a:tcPr>
                </a:tc>
                <a:tc>
                  <a:txBody>
                    <a:bodyPr/>
                    <a:lstStyle/>
                    <a:p>
                      <a:pPr algn="l" fontAlgn="b"/>
                      <a:endParaRPr lang="de-DE" sz="2000" b="0" i="0" u="none" strike="noStrike">
                        <a:solidFill>
                          <a:srgbClr val="000000"/>
                        </a:solidFill>
                        <a:effectLst/>
                        <a:latin typeface="Arial"/>
                      </a:endParaRPr>
                    </a:p>
                  </a:txBody>
                  <a:tcPr marL="9525" marR="9525" marT="9525" marB="0" anchor="b">
                    <a:lnL>
                      <a:noFill/>
                    </a:lnL>
                    <a:lnR>
                      <a:noFill/>
                    </a:lnR>
                    <a:lnT>
                      <a:noFill/>
                    </a:lnT>
                    <a:lnB>
                      <a:noFill/>
                    </a:lnB>
                  </a:tcPr>
                </a:tc>
                <a:tc>
                  <a:txBody>
                    <a:bodyPr/>
                    <a:lstStyle/>
                    <a:p>
                      <a:pPr algn="ctr" fontAlgn="b"/>
                      <a:r>
                        <a:rPr lang="de-DE" sz="2000" b="0" i="0" u="none" strike="noStrike">
                          <a:solidFill>
                            <a:srgbClr val="000000"/>
                          </a:solidFill>
                          <a:effectLst/>
                          <a:latin typeface="Arial"/>
                        </a:rPr>
                        <a:t>1660</a:t>
                      </a:r>
                    </a:p>
                  </a:txBody>
                  <a:tcPr marL="9525" marR="9525" marT="9525" marB="0" anchor="b">
                    <a:lnL>
                      <a:noFill/>
                    </a:lnL>
                    <a:lnR>
                      <a:noFill/>
                    </a:lnR>
                    <a:lnT>
                      <a:noFill/>
                    </a:lnT>
                    <a:lnB>
                      <a:noFill/>
                    </a:lnB>
                  </a:tcPr>
                </a:tc>
                <a:tc>
                  <a:txBody>
                    <a:bodyPr/>
                    <a:lstStyle/>
                    <a:p>
                      <a:pPr algn="ctr" fontAlgn="b"/>
                      <a:r>
                        <a:rPr lang="de-DE" sz="2000" b="0" i="0" u="none" strike="noStrike">
                          <a:solidFill>
                            <a:srgbClr val="000000"/>
                          </a:solidFill>
                          <a:effectLst/>
                          <a:latin typeface="Arial"/>
                        </a:rPr>
                        <a:t>n.d.</a:t>
                      </a:r>
                    </a:p>
                  </a:txBody>
                  <a:tcPr marL="9525" marR="9525" marT="9525" marB="0" anchor="b">
                    <a:lnL>
                      <a:noFill/>
                    </a:lnL>
                    <a:lnR>
                      <a:noFill/>
                    </a:lnR>
                    <a:lnT>
                      <a:noFill/>
                    </a:lnT>
                    <a:lnB>
                      <a:noFill/>
                    </a:lnB>
                  </a:tcPr>
                </a:tc>
              </a:tr>
              <a:tr h="361950">
                <a:tc>
                  <a:txBody>
                    <a:bodyPr/>
                    <a:lstStyle/>
                    <a:p>
                      <a:pPr algn="ctr" fontAlgn="b"/>
                      <a:r>
                        <a:rPr lang="de-DE" sz="2000" b="0" i="0" u="none" strike="noStrike" dirty="0">
                          <a:solidFill>
                            <a:srgbClr val="000000"/>
                          </a:solidFill>
                          <a:effectLst/>
                          <a:latin typeface="Arial"/>
                        </a:rPr>
                        <a:t>5</a:t>
                      </a:r>
                    </a:p>
                  </a:txBody>
                  <a:tcPr marL="9525" marR="9525" marT="9525" marB="0" anchor="b">
                    <a:lnL>
                      <a:noFill/>
                    </a:lnL>
                    <a:lnR>
                      <a:noFill/>
                    </a:lnR>
                    <a:lnT>
                      <a:noFill/>
                    </a:lnT>
                    <a:lnB>
                      <a:noFill/>
                    </a:lnB>
                  </a:tcPr>
                </a:tc>
                <a:tc>
                  <a:txBody>
                    <a:bodyPr/>
                    <a:lstStyle/>
                    <a:p>
                      <a:pPr algn="l" fontAlgn="b"/>
                      <a:r>
                        <a:rPr lang="de-DE" sz="2000" b="0" i="1" u="none" strike="noStrike">
                          <a:solidFill>
                            <a:srgbClr val="000000"/>
                          </a:solidFill>
                          <a:effectLst/>
                          <a:latin typeface="Arial"/>
                        </a:rPr>
                        <a:t>(E,E)-</a:t>
                      </a:r>
                      <a:r>
                        <a:rPr lang="de-DE" sz="2000" b="0" i="0" u="none" strike="noStrike">
                          <a:solidFill>
                            <a:srgbClr val="000000"/>
                          </a:solidFill>
                          <a:effectLst/>
                          <a:latin typeface="Arial"/>
                        </a:rPr>
                        <a:t>Nona-2,4-dienal </a:t>
                      </a:r>
                      <a:r>
                        <a:rPr lang="de-DE" sz="2000" b="0" i="0" u="none" strike="noStrike" baseline="30000">
                          <a:solidFill>
                            <a:srgbClr val="000000"/>
                          </a:solidFill>
                          <a:effectLst/>
                          <a:latin typeface="Arial"/>
                        </a:rPr>
                        <a:t>e</a:t>
                      </a:r>
                      <a:endParaRPr lang="de-DE" sz="2000" b="0" i="1" u="none" strike="noStrike">
                        <a:solidFill>
                          <a:srgbClr val="000000"/>
                        </a:solidFill>
                        <a:effectLst/>
                        <a:latin typeface="Arial"/>
                      </a:endParaRPr>
                    </a:p>
                  </a:txBody>
                  <a:tcPr marL="9525" marR="9525" marT="9525" marB="0" anchor="b">
                    <a:lnL>
                      <a:noFill/>
                    </a:lnL>
                    <a:lnR>
                      <a:noFill/>
                    </a:lnR>
                    <a:lnT>
                      <a:noFill/>
                    </a:lnT>
                    <a:lnB>
                      <a:noFill/>
                    </a:lnB>
                  </a:tcPr>
                </a:tc>
                <a:tc>
                  <a:txBody>
                    <a:bodyPr/>
                    <a:lstStyle/>
                    <a:p>
                      <a:pPr algn="l" fontAlgn="b"/>
                      <a:r>
                        <a:rPr lang="de-DE" sz="2000" b="0" i="0" u="none" strike="noStrike">
                          <a:solidFill>
                            <a:srgbClr val="000000"/>
                          </a:solidFill>
                          <a:effectLst/>
                          <a:latin typeface="Arial"/>
                        </a:rPr>
                        <a:t>Fettig, krautig</a:t>
                      </a:r>
                    </a:p>
                  </a:txBody>
                  <a:tcPr marL="9525" marR="9525" marT="9525" marB="0" anchor="b">
                    <a:lnL>
                      <a:noFill/>
                    </a:lnL>
                    <a:lnR>
                      <a:noFill/>
                    </a:lnR>
                    <a:lnT>
                      <a:noFill/>
                    </a:lnT>
                    <a:lnB>
                      <a:noFill/>
                    </a:lnB>
                  </a:tcPr>
                </a:tc>
                <a:tc>
                  <a:txBody>
                    <a:bodyPr/>
                    <a:lstStyle/>
                    <a:p>
                      <a:pPr algn="ctr" fontAlgn="b"/>
                      <a:r>
                        <a:rPr lang="de-DE" sz="2000" b="0" i="0" u="none" strike="noStrike">
                          <a:solidFill>
                            <a:srgbClr val="000000"/>
                          </a:solidFill>
                          <a:effectLst/>
                          <a:latin typeface="Arial"/>
                        </a:rPr>
                        <a:t>125</a:t>
                      </a:r>
                    </a:p>
                  </a:txBody>
                  <a:tcPr marL="9525" marR="9525" marT="9525" marB="0" anchor="b">
                    <a:lnL>
                      <a:noFill/>
                    </a:lnL>
                    <a:lnR>
                      <a:noFill/>
                    </a:lnR>
                    <a:lnT>
                      <a:noFill/>
                    </a:lnT>
                    <a:lnB>
                      <a:noFill/>
                    </a:lnB>
                  </a:tcPr>
                </a:tc>
                <a:tc>
                  <a:txBody>
                    <a:bodyPr/>
                    <a:lstStyle/>
                    <a:p>
                      <a:pPr algn="l" fontAlgn="b"/>
                      <a:endParaRPr lang="de-DE" sz="2000" b="0" i="0" u="none" strike="noStrike">
                        <a:solidFill>
                          <a:srgbClr val="000000"/>
                        </a:solidFill>
                        <a:effectLst/>
                        <a:latin typeface="Arial"/>
                      </a:endParaRPr>
                    </a:p>
                  </a:txBody>
                  <a:tcPr marL="9525" marR="9525" marT="9525" marB="0" anchor="b">
                    <a:lnL>
                      <a:noFill/>
                    </a:lnL>
                    <a:lnR>
                      <a:noFill/>
                    </a:lnR>
                    <a:lnT>
                      <a:noFill/>
                    </a:lnT>
                    <a:lnB>
                      <a:noFill/>
                    </a:lnB>
                  </a:tcPr>
                </a:tc>
                <a:tc>
                  <a:txBody>
                    <a:bodyPr/>
                    <a:lstStyle/>
                    <a:p>
                      <a:pPr algn="ctr" fontAlgn="b"/>
                      <a:r>
                        <a:rPr lang="de-DE" sz="2000" b="0" i="0" u="none" strike="noStrike">
                          <a:solidFill>
                            <a:srgbClr val="000000"/>
                          </a:solidFill>
                          <a:effectLst/>
                          <a:latin typeface="Arial"/>
                        </a:rPr>
                        <a:t>1689</a:t>
                      </a:r>
                    </a:p>
                  </a:txBody>
                  <a:tcPr marL="9525" marR="9525" marT="9525" marB="0" anchor="b">
                    <a:lnL>
                      <a:noFill/>
                    </a:lnL>
                    <a:lnR>
                      <a:noFill/>
                    </a:lnR>
                    <a:lnT>
                      <a:noFill/>
                    </a:lnT>
                    <a:lnB>
                      <a:noFill/>
                    </a:lnB>
                  </a:tcPr>
                </a:tc>
                <a:tc>
                  <a:txBody>
                    <a:bodyPr/>
                    <a:lstStyle/>
                    <a:p>
                      <a:pPr algn="ctr" fontAlgn="b"/>
                      <a:r>
                        <a:rPr lang="de-DE" sz="2000" b="0" i="0" u="none" strike="noStrike">
                          <a:solidFill>
                            <a:srgbClr val="000000"/>
                          </a:solidFill>
                          <a:effectLst/>
                          <a:latin typeface="Arial"/>
                        </a:rPr>
                        <a:t>1215</a:t>
                      </a:r>
                    </a:p>
                  </a:txBody>
                  <a:tcPr marL="9525" marR="9525" marT="9525" marB="0" anchor="b">
                    <a:lnL>
                      <a:noFill/>
                    </a:lnL>
                    <a:lnR>
                      <a:noFill/>
                    </a:lnR>
                    <a:lnT>
                      <a:noFill/>
                    </a:lnT>
                    <a:lnB>
                      <a:noFill/>
                    </a:lnB>
                  </a:tcPr>
                </a:tc>
              </a:tr>
              <a:tr h="361950">
                <a:tc>
                  <a:txBody>
                    <a:bodyPr/>
                    <a:lstStyle/>
                    <a:p>
                      <a:pPr algn="ctr" fontAlgn="b"/>
                      <a:r>
                        <a:rPr lang="de-DE" sz="2000" b="0" i="0" u="none" strike="noStrike" dirty="0">
                          <a:solidFill>
                            <a:srgbClr val="000000"/>
                          </a:solidFill>
                          <a:effectLst/>
                          <a:latin typeface="Arial"/>
                        </a:rPr>
                        <a:t>6</a:t>
                      </a:r>
                    </a:p>
                  </a:txBody>
                  <a:tcPr marL="9525" marR="9525" marT="9525" marB="0" anchor="b">
                    <a:lnL>
                      <a:noFill/>
                    </a:lnL>
                    <a:lnR>
                      <a:noFill/>
                    </a:lnR>
                    <a:lnT>
                      <a:noFill/>
                    </a:lnT>
                    <a:lnB>
                      <a:noFill/>
                    </a:lnB>
                  </a:tcPr>
                </a:tc>
                <a:tc>
                  <a:txBody>
                    <a:bodyPr/>
                    <a:lstStyle/>
                    <a:p>
                      <a:pPr algn="l" fontAlgn="b"/>
                      <a:r>
                        <a:rPr lang="de-DE" sz="2000" b="0" i="0" u="none" strike="noStrike">
                          <a:solidFill>
                            <a:srgbClr val="000000"/>
                          </a:solidFill>
                          <a:effectLst/>
                          <a:latin typeface="Arial"/>
                        </a:rPr>
                        <a:t>Unbekannt</a:t>
                      </a:r>
                    </a:p>
                  </a:txBody>
                  <a:tcPr marL="9525" marR="9525" marT="9525" marB="0" anchor="b">
                    <a:lnL>
                      <a:noFill/>
                    </a:lnL>
                    <a:lnR>
                      <a:noFill/>
                    </a:lnR>
                    <a:lnT>
                      <a:noFill/>
                    </a:lnT>
                    <a:lnB>
                      <a:noFill/>
                    </a:lnB>
                  </a:tcPr>
                </a:tc>
                <a:tc>
                  <a:txBody>
                    <a:bodyPr/>
                    <a:lstStyle/>
                    <a:p>
                      <a:pPr algn="l" fontAlgn="b"/>
                      <a:r>
                        <a:rPr lang="de-DE" sz="2000" b="0" i="0" u="none" strike="noStrike" dirty="0" err="1">
                          <a:solidFill>
                            <a:srgbClr val="000000"/>
                          </a:solidFill>
                          <a:effectLst/>
                          <a:latin typeface="Arial"/>
                        </a:rPr>
                        <a:t>Zitrus</a:t>
                      </a:r>
                      <a:r>
                        <a:rPr lang="de-DE" sz="2000" b="0" i="0" u="none" strike="noStrike" dirty="0">
                          <a:solidFill>
                            <a:srgbClr val="000000"/>
                          </a:solidFill>
                          <a:effectLst/>
                          <a:latin typeface="Arial"/>
                        </a:rPr>
                        <a:t>, Plastik, krautig</a:t>
                      </a:r>
                    </a:p>
                  </a:txBody>
                  <a:tcPr marL="9525" marR="9525" marT="9525" marB="0" anchor="b">
                    <a:lnL>
                      <a:noFill/>
                    </a:lnL>
                    <a:lnR>
                      <a:noFill/>
                    </a:lnR>
                    <a:lnT>
                      <a:noFill/>
                    </a:lnT>
                    <a:lnB>
                      <a:noFill/>
                    </a:lnB>
                  </a:tcPr>
                </a:tc>
                <a:tc>
                  <a:txBody>
                    <a:bodyPr/>
                    <a:lstStyle/>
                    <a:p>
                      <a:pPr algn="ctr" fontAlgn="b"/>
                      <a:r>
                        <a:rPr lang="de-DE" sz="2000" b="0" i="0" u="none" strike="noStrike">
                          <a:solidFill>
                            <a:srgbClr val="000000"/>
                          </a:solidFill>
                          <a:effectLst/>
                          <a:latin typeface="Arial"/>
                        </a:rPr>
                        <a:t>125</a:t>
                      </a:r>
                    </a:p>
                  </a:txBody>
                  <a:tcPr marL="9525" marR="9525" marT="9525" marB="0" anchor="b">
                    <a:lnL>
                      <a:noFill/>
                    </a:lnL>
                    <a:lnR>
                      <a:noFill/>
                    </a:lnR>
                    <a:lnT>
                      <a:noFill/>
                    </a:lnT>
                    <a:lnB>
                      <a:noFill/>
                    </a:lnB>
                  </a:tcPr>
                </a:tc>
                <a:tc>
                  <a:txBody>
                    <a:bodyPr/>
                    <a:lstStyle/>
                    <a:p>
                      <a:pPr algn="l" fontAlgn="b"/>
                      <a:endParaRPr lang="de-DE" sz="2000" b="0" i="0" u="none" strike="noStrike">
                        <a:solidFill>
                          <a:srgbClr val="000000"/>
                        </a:solidFill>
                        <a:effectLst/>
                        <a:latin typeface="Arial"/>
                      </a:endParaRPr>
                    </a:p>
                  </a:txBody>
                  <a:tcPr marL="9525" marR="9525" marT="9525" marB="0" anchor="b">
                    <a:lnL>
                      <a:noFill/>
                    </a:lnL>
                    <a:lnR>
                      <a:noFill/>
                    </a:lnR>
                    <a:lnT>
                      <a:noFill/>
                    </a:lnT>
                    <a:lnB>
                      <a:noFill/>
                    </a:lnB>
                  </a:tcPr>
                </a:tc>
                <a:tc>
                  <a:txBody>
                    <a:bodyPr/>
                    <a:lstStyle/>
                    <a:p>
                      <a:pPr algn="ctr" fontAlgn="b"/>
                      <a:r>
                        <a:rPr lang="de-DE" sz="2000" b="0" i="0" u="none" strike="noStrike">
                          <a:solidFill>
                            <a:srgbClr val="000000"/>
                          </a:solidFill>
                          <a:effectLst/>
                          <a:latin typeface="Arial"/>
                        </a:rPr>
                        <a:t>1712</a:t>
                      </a:r>
                    </a:p>
                  </a:txBody>
                  <a:tcPr marL="9525" marR="9525" marT="9525" marB="0" anchor="b">
                    <a:lnL>
                      <a:noFill/>
                    </a:lnL>
                    <a:lnR>
                      <a:noFill/>
                    </a:lnR>
                    <a:lnT>
                      <a:noFill/>
                    </a:lnT>
                    <a:lnB>
                      <a:noFill/>
                    </a:lnB>
                  </a:tcPr>
                </a:tc>
                <a:tc>
                  <a:txBody>
                    <a:bodyPr/>
                    <a:lstStyle/>
                    <a:p>
                      <a:pPr algn="ctr" fontAlgn="b"/>
                      <a:r>
                        <a:rPr lang="de-DE" sz="2000" b="0" i="0" u="none" strike="noStrike">
                          <a:solidFill>
                            <a:srgbClr val="000000"/>
                          </a:solidFill>
                          <a:effectLst/>
                          <a:latin typeface="Arial"/>
                        </a:rPr>
                        <a:t>n.d.</a:t>
                      </a:r>
                    </a:p>
                  </a:txBody>
                  <a:tcPr marL="9525" marR="9525" marT="9525" marB="0" anchor="b">
                    <a:lnL>
                      <a:noFill/>
                    </a:lnL>
                    <a:lnR>
                      <a:noFill/>
                    </a:lnR>
                    <a:lnT>
                      <a:noFill/>
                    </a:lnT>
                    <a:lnB>
                      <a:noFill/>
                    </a:lnB>
                  </a:tcPr>
                </a:tc>
              </a:tr>
              <a:tr h="361950">
                <a:tc>
                  <a:txBody>
                    <a:bodyPr/>
                    <a:lstStyle/>
                    <a:p>
                      <a:pPr algn="ctr" fontAlgn="b"/>
                      <a:r>
                        <a:rPr lang="de-DE" sz="2000" b="0" i="0" u="none" strike="noStrike" dirty="0">
                          <a:solidFill>
                            <a:srgbClr val="000000"/>
                          </a:solidFill>
                          <a:effectLst/>
                          <a:latin typeface="Arial"/>
                        </a:rPr>
                        <a:t>7</a:t>
                      </a:r>
                    </a:p>
                  </a:txBody>
                  <a:tcPr marL="9525" marR="9525" marT="9525" marB="0" anchor="b">
                    <a:lnL>
                      <a:noFill/>
                    </a:lnL>
                    <a:lnR>
                      <a:noFill/>
                    </a:lnR>
                    <a:lnT>
                      <a:noFill/>
                    </a:lnT>
                    <a:lnB>
                      <a:noFill/>
                    </a:lnB>
                  </a:tcPr>
                </a:tc>
                <a:tc>
                  <a:txBody>
                    <a:bodyPr/>
                    <a:lstStyle/>
                    <a:p>
                      <a:pPr algn="l" fontAlgn="b"/>
                      <a:r>
                        <a:rPr lang="de-DE" sz="2000" b="0" i="1" u="none" strike="noStrike">
                          <a:solidFill>
                            <a:srgbClr val="000000"/>
                          </a:solidFill>
                          <a:effectLst/>
                          <a:latin typeface="Arial"/>
                        </a:rPr>
                        <a:t>(E,E)-</a:t>
                      </a:r>
                      <a:r>
                        <a:rPr lang="de-DE" sz="2000" b="0" i="0" u="none" strike="noStrike">
                          <a:solidFill>
                            <a:srgbClr val="000000"/>
                          </a:solidFill>
                          <a:effectLst/>
                          <a:latin typeface="Arial"/>
                        </a:rPr>
                        <a:t>Deca-2,4-dienal </a:t>
                      </a:r>
                      <a:r>
                        <a:rPr lang="de-DE" sz="2000" b="0" i="0" u="none" strike="noStrike" baseline="30000">
                          <a:solidFill>
                            <a:srgbClr val="000000"/>
                          </a:solidFill>
                          <a:effectLst/>
                          <a:latin typeface="Arial"/>
                        </a:rPr>
                        <a:t>e</a:t>
                      </a:r>
                      <a:endParaRPr lang="de-DE" sz="2000" b="0" i="1" u="none" strike="noStrike">
                        <a:solidFill>
                          <a:srgbClr val="000000"/>
                        </a:solidFill>
                        <a:effectLst/>
                        <a:latin typeface="Arial"/>
                      </a:endParaRPr>
                    </a:p>
                  </a:txBody>
                  <a:tcPr marL="9525" marR="9525" marT="9525" marB="0" anchor="b">
                    <a:lnL>
                      <a:noFill/>
                    </a:lnL>
                    <a:lnR>
                      <a:noFill/>
                    </a:lnR>
                    <a:lnT>
                      <a:noFill/>
                    </a:lnT>
                    <a:lnB>
                      <a:noFill/>
                    </a:lnB>
                  </a:tcPr>
                </a:tc>
                <a:tc>
                  <a:txBody>
                    <a:bodyPr/>
                    <a:lstStyle/>
                    <a:p>
                      <a:pPr algn="l" fontAlgn="b"/>
                      <a:r>
                        <a:rPr lang="de-DE" sz="2000" b="0" i="0" u="none" strike="noStrike">
                          <a:solidFill>
                            <a:srgbClr val="000000"/>
                          </a:solidFill>
                          <a:effectLst/>
                          <a:latin typeface="Arial"/>
                        </a:rPr>
                        <a:t>Fettig, krautig</a:t>
                      </a:r>
                    </a:p>
                  </a:txBody>
                  <a:tcPr marL="9525" marR="9525" marT="9525" marB="0" anchor="b">
                    <a:lnL>
                      <a:noFill/>
                    </a:lnL>
                    <a:lnR>
                      <a:noFill/>
                    </a:lnR>
                    <a:lnT>
                      <a:noFill/>
                    </a:lnT>
                    <a:lnB>
                      <a:noFill/>
                    </a:lnB>
                  </a:tcPr>
                </a:tc>
                <a:tc>
                  <a:txBody>
                    <a:bodyPr/>
                    <a:lstStyle/>
                    <a:p>
                      <a:pPr algn="ctr" fontAlgn="b"/>
                      <a:r>
                        <a:rPr lang="de-DE" sz="2000" b="0" i="0" u="none" strike="noStrike">
                          <a:solidFill>
                            <a:srgbClr val="000000"/>
                          </a:solidFill>
                          <a:effectLst/>
                          <a:latin typeface="Arial"/>
                        </a:rPr>
                        <a:t>125</a:t>
                      </a:r>
                    </a:p>
                  </a:txBody>
                  <a:tcPr marL="9525" marR="9525" marT="9525" marB="0" anchor="b">
                    <a:lnL>
                      <a:noFill/>
                    </a:lnL>
                    <a:lnR>
                      <a:noFill/>
                    </a:lnR>
                    <a:lnT>
                      <a:noFill/>
                    </a:lnT>
                    <a:lnB>
                      <a:noFill/>
                    </a:lnB>
                  </a:tcPr>
                </a:tc>
                <a:tc>
                  <a:txBody>
                    <a:bodyPr/>
                    <a:lstStyle/>
                    <a:p>
                      <a:pPr algn="l" fontAlgn="b"/>
                      <a:endParaRPr lang="de-DE" sz="2000" b="0" i="0" u="none" strike="noStrike">
                        <a:solidFill>
                          <a:srgbClr val="000000"/>
                        </a:solidFill>
                        <a:effectLst/>
                        <a:latin typeface="Arial"/>
                      </a:endParaRPr>
                    </a:p>
                  </a:txBody>
                  <a:tcPr marL="9525" marR="9525" marT="9525" marB="0" anchor="b">
                    <a:lnL>
                      <a:noFill/>
                    </a:lnL>
                    <a:lnR>
                      <a:noFill/>
                    </a:lnR>
                    <a:lnT>
                      <a:noFill/>
                    </a:lnT>
                    <a:lnB>
                      <a:noFill/>
                    </a:lnB>
                  </a:tcPr>
                </a:tc>
                <a:tc>
                  <a:txBody>
                    <a:bodyPr/>
                    <a:lstStyle/>
                    <a:p>
                      <a:pPr algn="ctr" fontAlgn="b"/>
                      <a:r>
                        <a:rPr lang="de-DE" sz="2000" b="0" i="0" u="none" strike="noStrike">
                          <a:solidFill>
                            <a:srgbClr val="000000"/>
                          </a:solidFill>
                          <a:effectLst/>
                          <a:latin typeface="Arial"/>
                        </a:rPr>
                        <a:t>1795</a:t>
                      </a:r>
                    </a:p>
                  </a:txBody>
                  <a:tcPr marL="9525" marR="9525" marT="9525" marB="0" anchor="b">
                    <a:lnL>
                      <a:noFill/>
                    </a:lnL>
                    <a:lnR>
                      <a:noFill/>
                    </a:lnR>
                    <a:lnT>
                      <a:noFill/>
                    </a:lnT>
                    <a:lnB>
                      <a:noFill/>
                    </a:lnB>
                  </a:tcPr>
                </a:tc>
                <a:tc>
                  <a:txBody>
                    <a:bodyPr/>
                    <a:lstStyle/>
                    <a:p>
                      <a:pPr algn="ctr" fontAlgn="b"/>
                      <a:r>
                        <a:rPr lang="de-DE" sz="2000" b="0" i="0" u="none" strike="noStrike">
                          <a:solidFill>
                            <a:srgbClr val="000000"/>
                          </a:solidFill>
                          <a:effectLst/>
                          <a:latin typeface="Arial"/>
                        </a:rPr>
                        <a:t>1314</a:t>
                      </a:r>
                    </a:p>
                  </a:txBody>
                  <a:tcPr marL="9525" marR="9525" marT="9525" marB="0" anchor="b">
                    <a:lnL>
                      <a:noFill/>
                    </a:lnL>
                    <a:lnR>
                      <a:noFill/>
                    </a:lnR>
                    <a:lnT>
                      <a:noFill/>
                    </a:lnT>
                    <a:lnB>
                      <a:noFill/>
                    </a:lnB>
                  </a:tcPr>
                </a:tc>
              </a:tr>
              <a:tr h="361950">
                <a:tc>
                  <a:txBody>
                    <a:bodyPr/>
                    <a:lstStyle/>
                    <a:p>
                      <a:pPr algn="ctr" fontAlgn="b"/>
                      <a:r>
                        <a:rPr lang="de-DE" sz="2000" b="0" i="0" u="none" strike="noStrike" dirty="0">
                          <a:solidFill>
                            <a:srgbClr val="000000"/>
                          </a:solidFill>
                          <a:effectLst/>
                          <a:latin typeface="Arial"/>
                        </a:rPr>
                        <a:t>8</a:t>
                      </a:r>
                    </a:p>
                  </a:txBody>
                  <a:tcPr marL="9525" marR="9525" marT="9525" marB="0" anchor="b">
                    <a:lnL>
                      <a:noFill/>
                    </a:lnL>
                    <a:lnR>
                      <a:noFill/>
                    </a:lnR>
                    <a:lnT>
                      <a:noFill/>
                    </a:lnT>
                    <a:lnB>
                      <a:noFill/>
                    </a:lnB>
                  </a:tcPr>
                </a:tc>
                <a:tc>
                  <a:txBody>
                    <a:bodyPr/>
                    <a:lstStyle/>
                    <a:p>
                      <a:pPr algn="l" fontAlgn="b"/>
                      <a:r>
                        <a:rPr lang="de-DE" sz="2000" b="0" i="0" u="none" strike="noStrike">
                          <a:solidFill>
                            <a:srgbClr val="000000"/>
                          </a:solidFill>
                          <a:effectLst/>
                          <a:latin typeface="Arial"/>
                        </a:rPr>
                        <a:t>Unbekannt</a:t>
                      </a:r>
                    </a:p>
                  </a:txBody>
                  <a:tcPr marL="9525" marR="9525" marT="9525" marB="0" anchor="b">
                    <a:lnL>
                      <a:noFill/>
                    </a:lnL>
                    <a:lnR>
                      <a:noFill/>
                    </a:lnR>
                    <a:lnT>
                      <a:noFill/>
                    </a:lnT>
                    <a:lnB>
                      <a:noFill/>
                    </a:lnB>
                  </a:tcPr>
                </a:tc>
                <a:tc>
                  <a:txBody>
                    <a:bodyPr/>
                    <a:lstStyle/>
                    <a:p>
                      <a:pPr algn="l" fontAlgn="b"/>
                      <a:r>
                        <a:rPr lang="de-DE" sz="2000" b="0" i="0" u="none" strike="noStrike" dirty="0" smtClean="0">
                          <a:solidFill>
                            <a:srgbClr val="000000"/>
                          </a:solidFill>
                          <a:effectLst/>
                          <a:latin typeface="Arial"/>
                        </a:rPr>
                        <a:t>Probenmaterial,</a:t>
                      </a:r>
                      <a:r>
                        <a:rPr lang="de-DE" sz="2000" b="0" i="0" u="none" strike="noStrike" baseline="0" dirty="0" smtClean="0">
                          <a:solidFill>
                            <a:srgbClr val="000000"/>
                          </a:solidFill>
                          <a:effectLst/>
                          <a:latin typeface="Arial"/>
                        </a:rPr>
                        <a:t> Plastik, blumig, süß</a:t>
                      </a:r>
                      <a:endParaRPr lang="de-DE" sz="2000" b="0" i="0" u="none" strike="noStrike" dirty="0">
                        <a:solidFill>
                          <a:srgbClr val="000000"/>
                        </a:solidFill>
                        <a:effectLst/>
                        <a:latin typeface="Arial"/>
                      </a:endParaRPr>
                    </a:p>
                  </a:txBody>
                  <a:tcPr marL="9525" marR="9525" marT="9525" marB="0" anchor="b">
                    <a:lnL>
                      <a:noFill/>
                    </a:lnL>
                    <a:lnR>
                      <a:noFill/>
                    </a:lnR>
                    <a:lnT>
                      <a:noFill/>
                    </a:lnT>
                    <a:lnB>
                      <a:noFill/>
                    </a:lnB>
                  </a:tcPr>
                </a:tc>
                <a:tc>
                  <a:txBody>
                    <a:bodyPr/>
                    <a:lstStyle/>
                    <a:p>
                      <a:pPr algn="ctr" fontAlgn="b"/>
                      <a:r>
                        <a:rPr lang="de-DE" sz="2000" b="0" i="0" u="none" strike="noStrike">
                          <a:solidFill>
                            <a:srgbClr val="000000"/>
                          </a:solidFill>
                          <a:effectLst/>
                          <a:latin typeface="Arial"/>
                        </a:rPr>
                        <a:t>78125</a:t>
                      </a:r>
                    </a:p>
                  </a:txBody>
                  <a:tcPr marL="9525" marR="9525" marT="9525" marB="0" anchor="b">
                    <a:lnL>
                      <a:noFill/>
                    </a:lnL>
                    <a:lnR>
                      <a:noFill/>
                    </a:lnR>
                    <a:lnT>
                      <a:noFill/>
                    </a:lnT>
                    <a:lnB>
                      <a:noFill/>
                    </a:lnB>
                  </a:tcPr>
                </a:tc>
                <a:tc>
                  <a:txBody>
                    <a:bodyPr/>
                    <a:lstStyle/>
                    <a:p>
                      <a:pPr algn="l" fontAlgn="b"/>
                      <a:endParaRPr lang="de-DE" sz="2000" b="0" i="0" u="none" strike="noStrike">
                        <a:solidFill>
                          <a:srgbClr val="000000"/>
                        </a:solidFill>
                        <a:effectLst/>
                        <a:latin typeface="Arial"/>
                      </a:endParaRPr>
                    </a:p>
                  </a:txBody>
                  <a:tcPr marL="9525" marR="9525" marT="9525" marB="0" anchor="b">
                    <a:lnL>
                      <a:noFill/>
                    </a:lnL>
                    <a:lnR>
                      <a:noFill/>
                    </a:lnR>
                    <a:lnT>
                      <a:noFill/>
                    </a:lnT>
                    <a:lnB>
                      <a:noFill/>
                    </a:lnB>
                  </a:tcPr>
                </a:tc>
                <a:tc>
                  <a:txBody>
                    <a:bodyPr/>
                    <a:lstStyle/>
                    <a:p>
                      <a:pPr algn="ctr" fontAlgn="b"/>
                      <a:r>
                        <a:rPr lang="de-DE" sz="2000" b="0" i="0" u="none" strike="noStrike">
                          <a:solidFill>
                            <a:srgbClr val="000000"/>
                          </a:solidFill>
                          <a:effectLst/>
                          <a:latin typeface="Arial"/>
                        </a:rPr>
                        <a:t>1870</a:t>
                      </a:r>
                    </a:p>
                  </a:txBody>
                  <a:tcPr marL="9525" marR="9525" marT="9525" marB="0" anchor="b">
                    <a:lnL>
                      <a:noFill/>
                    </a:lnL>
                    <a:lnR>
                      <a:noFill/>
                    </a:lnR>
                    <a:lnT>
                      <a:noFill/>
                    </a:lnT>
                    <a:lnB>
                      <a:noFill/>
                    </a:lnB>
                  </a:tcPr>
                </a:tc>
                <a:tc>
                  <a:txBody>
                    <a:bodyPr/>
                    <a:lstStyle/>
                    <a:p>
                      <a:pPr algn="ctr" fontAlgn="b"/>
                      <a:r>
                        <a:rPr lang="de-DE" sz="2000" b="0" i="0" u="none" strike="noStrike">
                          <a:solidFill>
                            <a:srgbClr val="000000"/>
                          </a:solidFill>
                          <a:effectLst/>
                          <a:latin typeface="Arial"/>
                        </a:rPr>
                        <a:t>1599</a:t>
                      </a:r>
                    </a:p>
                  </a:txBody>
                  <a:tcPr marL="9525" marR="9525" marT="9525" marB="0" anchor="b">
                    <a:lnL>
                      <a:noFill/>
                    </a:lnL>
                    <a:lnR>
                      <a:noFill/>
                    </a:lnR>
                    <a:lnT>
                      <a:noFill/>
                    </a:lnT>
                    <a:lnB>
                      <a:noFill/>
                    </a:lnB>
                  </a:tcPr>
                </a:tc>
              </a:tr>
              <a:tr h="361950">
                <a:tc>
                  <a:txBody>
                    <a:bodyPr/>
                    <a:lstStyle/>
                    <a:p>
                      <a:pPr algn="ctr" fontAlgn="b"/>
                      <a:r>
                        <a:rPr lang="de-DE" sz="2000" b="0" i="0" u="none" strike="noStrike" dirty="0">
                          <a:solidFill>
                            <a:srgbClr val="000000"/>
                          </a:solidFill>
                          <a:effectLst/>
                          <a:latin typeface="Arial"/>
                        </a:rPr>
                        <a:t>9</a:t>
                      </a:r>
                    </a:p>
                  </a:txBody>
                  <a:tcPr marL="9525" marR="9525" marT="9525" marB="0" anchor="b">
                    <a:lnL>
                      <a:noFill/>
                    </a:lnL>
                    <a:lnR>
                      <a:noFill/>
                    </a:lnR>
                    <a:lnT>
                      <a:noFill/>
                    </a:lnT>
                    <a:lnB>
                      <a:noFill/>
                    </a:lnB>
                  </a:tcPr>
                </a:tc>
                <a:tc>
                  <a:txBody>
                    <a:bodyPr/>
                    <a:lstStyle/>
                    <a:p>
                      <a:pPr algn="l" fontAlgn="b"/>
                      <a:r>
                        <a:rPr lang="de-DE" sz="2000" b="0" i="0" u="none" strike="noStrike">
                          <a:solidFill>
                            <a:srgbClr val="000000"/>
                          </a:solidFill>
                          <a:effectLst/>
                          <a:latin typeface="Arial"/>
                        </a:rPr>
                        <a:t>Unbekannt</a:t>
                      </a:r>
                    </a:p>
                  </a:txBody>
                  <a:tcPr marL="9525" marR="9525" marT="9525" marB="0" anchor="b">
                    <a:lnL>
                      <a:noFill/>
                    </a:lnL>
                    <a:lnR>
                      <a:noFill/>
                    </a:lnR>
                    <a:lnT>
                      <a:noFill/>
                    </a:lnT>
                    <a:lnB>
                      <a:noFill/>
                    </a:lnB>
                  </a:tcPr>
                </a:tc>
                <a:tc>
                  <a:txBody>
                    <a:bodyPr/>
                    <a:lstStyle/>
                    <a:p>
                      <a:pPr algn="l" fontAlgn="b"/>
                      <a:r>
                        <a:rPr lang="de-DE" sz="2000" b="0" i="0" u="none" strike="noStrike">
                          <a:solidFill>
                            <a:srgbClr val="000000"/>
                          </a:solidFill>
                          <a:effectLst/>
                          <a:latin typeface="Arial"/>
                        </a:rPr>
                        <a:t>Süß, ätherisch</a:t>
                      </a:r>
                    </a:p>
                  </a:txBody>
                  <a:tcPr marL="9525" marR="9525" marT="9525" marB="0" anchor="b">
                    <a:lnL>
                      <a:noFill/>
                    </a:lnL>
                    <a:lnR>
                      <a:noFill/>
                    </a:lnR>
                    <a:lnT>
                      <a:noFill/>
                    </a:lnT>
                    <a:lnB>
                      <a:noFill/>
                    </a:lnB>
                  </a:tcPr>
                </a:tc>
                <a:tc>
                  <a:txBody>
                    <a:bodyPr/>
                    <a:lstStyle/>
                    <a:p>
                      <a:pPr algn="ctr" fontAlgn="b"/>
                      <a:r>
                        <a:rPr lang="de-DE" sz="2000" b="0" i="0" u="none" strike="noStrike">
                          <a:solidFill>
                            <a:srgbClr val="000000"/>
                          </a:solidFill>
                          <a:effectLst/>
                          <a:latin typeface="Arial"/>
                        </a:rPr>
                        <a:t>125</a:t>
                      </a:r>
                    </a:p>
                  </a:txBody>
                  <a:tcPr marL="9525" marR="9525" marT="9525" marB="0" anchor="b">
                    <a:lnL>
                      <a:noFill/>
                    </a:lnL>
                    <a:lnR>
                      <a:noFill/>
                    </a:lnR>
                    <a:lnT>
                      <a:noFill/>
                    </a:lnT>
                    <a:lnB>
                      <a:noFill/>
                    </a:lnB>
                  </a:tcPr>
                </a:tc>
                <a:tc>
                  <a:txBody>
                    <a:bodyPr/>
                    <a:lstStyle/>
                    <a:p>
                      <a:pPr algn="l" fontAlgn="b"/>
                      <a:endParaRPr lang="de-DE" sz="2000" b="0" i="0" u="none" strike="noStrike">
                        <a:solidFill>
                          <a:srgbClr val="000000"/>
                        </a:solidFill>
                        <a:effectLst/>
                        <a:latin typeface="Arial"/>
                      </a:endParaRPr>
                    </a:p>
                  </a:txBody>
                  <a:tcPr marL="9525" marR="9525" marT="9525" marB="0" anchor="b">
                    <a:lnL>
                      <a:noFill/>
                    </a:lnL>
                    <a:lnR>
                      <a:noFill/>
                    </a:lnR>
                    <a:lnT>
                      <a:noFill/>
                    </a:lnT>
                    <a:lnB>
                      <a:noFill/>
                    </a:lnB>
                  </a:tcPr>
                </a:tc>
                <a:tc>
                  <a:txBody>
                    <a:bodyPr/>
                    <a:lstStyle/>
                    <a:p>
                      <a:pPr algn="ctr" fontAlgn="b"/>
                      <a:r>
                        <a:rPr lang="de-DE" sz="2000" b="0" i="0" u="none" strike="noStrike">
                          <a:solidFill>
                            <a:srgbClr val="000000"/>
                          </a:solidFill>
                          <a:effectLst/>
                          <a:latin typeface="Arial"/>
                        </a:rPr>
                        <a:t>1936</a:t>
                      </a:r>
                    </a:p>
                  </a:txBody>
                  <a:tcPr marL="9525" marR="9525" marT="9525" marB="0" anchor="b">
                    <a:lnL>
                      <a:noFill/>
                    </a:lnL>
                    <a:lnR>
                      <a:noFill/>
                    </a:lnR>
                    <a:lnT>
                      <a:noFill/>
                    </a:lnT>
                    <a:lnB>
                      <a:noFill/>
                    </a:lnB>
                  </a:tcPr>
                </a:tc>
                <a:tc>
                  <a:txBody>
                    <a:bodyPr/>
                    <a:lstStyle/>
                    <a:p>
                      <a:pPr algn="ctr" fontAlgn="b"/>
                      <a:r>
                        <a:rPr lang="de-DE" sz="2000" b="0" i="0" u="none" strike="noStrike">
                          <a:solidFill>
                            <a:srgbClr val="000000"/>
                          </a:solidFill>
                          <a:effectLst/>
                          <a:latin typeface="Arial"/>
                        </a:rPr>
                        <a:t>n.d.</a:t>
                      </a:r>
                    </a:p>
                  </a:txBody>
                  <a:tcPr marL="9525" marR="9525" marT="9525" marB="0" anchor="b">
                    <a:lnL>
                      <a:noFill/>
                    </a:lnL>
                    <a:lnR>
                      <a:noFill/>
                    </a:lnR>
                    <a:lnT>
                      <a:noFill/>
                    </a:lnT>
                    <a:lnB>
                      <a:noFill/>
                    </a:lnB>
                  </a:tcPr>
                </a:tc>
              </a:tr>
              <a:tr h="361950">
                <a:tc>
                  <a:txBody>
                    <a:bodyPr/>
                    <a:lstStyle/>
                    <a:p>
                      <a:pPr algn="ctr" fontAlgn="b"/>
                      <a:r>
                        <a:rPr lang="de-DE" sz="2000" b="0" i="0" u="none" strike="noStrike" dirty="0">
                          <a:solidFill>
                            <a:srgbClr val="000000"/>
                          </a:solidFill>
                          <a:effectLst/>
                          <a:latin typeface="Arial"/>
                        </a:rPr>
                        <a:t>10</a:t>
                      </a:r>
                    </a:p>
                  </a:txBody>
                  <a:tcPr marL="9525" marR="9525" marT="9525" marB="0" anchor="b">
                    <a:lnL>
                      <a:noFill/>
                    </a:lnL>
                    <a:lnR>
                      <a:noFill/>
                    </a:lnR>
                    <a:lnT>
                      <a:noFill/>
                    </a:lnT>
                    <a:lnB>
                      <a:noFill/>
                    </a:lnB>
                  </a:tcPr>
                </a:tc>
                <a:tc>
                  <a:txBody>
                    <a:bodyPr/>
                    <a:lstStyle/>
                    <a:p>
                      <a:pPr algn="l" fontAlgn="b"/>
                      <a:r>
                        <a:rPr lang="de-DE" sz="2000" b="0" i="0" u="none" strike="noStrike">
                          <a:solidFill>
                            <a:srgbClr val="000000"/>
                          </a:solidFill>
                          <a:effectLst/>
                          <a:latin typeface="Arial"/>
                        </a:rPr>
                        <a:t>Phenol </a:t>
                      </a:r>
                      <a:r>
                        <a:rPr lang="de-DE" sz="2000" b="0" i="0" u="none" strike="noStrike" baseline="30000">
                          <a:solidFill>
                            <a:srgbClr val="000000"/>
                          </a:solidFill>
                          <a:effectLst/>
                          <a:latin typeface="Arial"/>
                        </a:rPr>
                        <a:t>f</a:t>
                      </a:r>
                      <a:endParaRPr lang="de-DE" sz="2000" b="0" i="0" u="none" strike="noStrike">
                        <a:solidFill>
                          <a:srgbClr val="000000"/>
                        </a:solidFill>
                        <a:effectLst/>
                        <a:latin typeface="Arial"/>
                      </a:endParaRPr>
                    </a:p>
                  </a:txBody>
                  <a:tcPr marL="9525" marR="9525" marT="9525" marB="0" anchor="b">
                    <a:lnL>
                      <a:noFill/>
                    </a:lnL>
                    <a:lnR>
                      <a:noFill/>
                    </a:lnR>
                    <a:lnT>
                      <a:noFill/>
                    </a:lnT>
                    <a:lnB>
                      <a:noFill/>
                    </a:lnB>
                  </a:tcPr>
                </a:tc>
                <a:tc>
                  <a:txBody>
                    <a:bodyPr/>
                    <a:lstStyle/>
                    <a:p>
                      <a:pPr algn="l" fontAlgn="b"/>
                      <a:r>
                        <a:rPr lang="de-DE" sz="2000" b="0" i="0" u="none" strike="noStrike" dirty="0" err="1">
                          <a:solidFill>
                            <a:srgbClr val="000000"/>
                          </a:solidFill>
                          <a:effectLst/>
                          <a:latin typeface="Arial"/>
                        </a:rPr>
                        <a:t>Phenolisch</a:t>
                      </a:r>
                      <a:endParaRPr lang="de-DE" sz="2000" b="0" i="0" u="none" strike="noStrike" dirty="0">
                        <a:solidFill>
                          <a:srgbClr val="000000"/>
                        </a:solidFill>
                        <a:effectLst/>
                        <a:latin typeface="Arial"/>
                      </a:endParaRPr>
                    </a:p>
                  </a:txBody>
                  <a:tcPr marL="9525" marR="9525" marT="9525" marB="0" anchor="b">
                    <a:lnL>
                      <a:noFill/>
                    </a:lnL>
                    <a:lnR>
                      <a:noFill/>
                    </a:lnR>
                    <a:lnT>
                      <a:noFill/>
                    </a:lnT>
                    <a:lnB>
                      <a:noFill/>
                    </a:lnB>
                  </a:tcPr>
                </a:tc>
                <a:tc>
                  <a:txBody>
                    <a:bodyPr/>
                    <a:lstStyle/>
                    <a:p>
                      <a:pPr algn="ctr" fontAlgn="b"/>
                      <a:r>
                        <a:rPr lang="de-DE" sz="2000" b="0" i="0" u="none" strike="noStrike">
                          <a:solidFill>
                            <a:srgbClr val="000000"/>
                          </a:solidFill>
                          <a:effectLst/>
                          <a:latin typeface="Arial"/>
                        </a:rPr>
                        <a:t>625</a:t>
                      </a:r>
                    </a:p>
                  </a:txBody>
                  <a:tcPr marL="9525" marR="9525" marT="9525" marB="0" anchor="b">
                    <a:lnL>
                      <a:noFill/>
                    </a:lnL>
                    <a:lnR>
                      <a:noFill/>
                    </a:lnR>
                    <a:lnT>
                      <a:noFill/>
                    </a:lnT>
                    <a:lnB>
                      <a:noFill/>
                    </a:lnB>
                  </a:tcPr>
                </a:tc>
                <a:tc>
                  <a:txBody>
                    <a:bodyPr/>
                    <a:lstStyle/>
                    <a:p>
                      <a:pPr algn="l" fontAlgn="b"/>
                      <a:endParaRPr lang="de-DE" sz="2000" b="0" i="0" u="none" strike="noStrike">
                        <a:solidFill>
                          <a:srgbClr val="000000"/>
                        </a:solidFill>
                        <a:effectLst/>
                        <a:latin typeface="Arial"/>
                      </a:endParaRPr>
                    </a:p>
                  </a:txBody>
                  <a:tcPr marL="9525" marR="9525" marT="9525" marB="0" anchor="b">
                    <a:lnL>
                      <a:noFill/>
                    </a:lnL>
                    <a:lnR>
                      <a:noFill/>
                    </a:lnR>
                    <a:lnT>
                      <a:noFill/>
                    </a:lnT>
                    <a:lnB>
                      <a:noFill/>
                    </a:lnB>
                  </a:tcPr>
                </a:tc>
                <a:tc>
                  <a:txBody>
                    <a:bodyPr/>
                    <a:lstStyle/>
                    <a:p>
                      <a:pPr algn="ctr" fontAlgn="b"/>
                      <a:r>
                        <a:rPr lang="de-DE" sz="2000" b="0" i="0" u="none" strike="noStrike">
                          <a:solidFill>
                            <a:srgbClr val="000000"/>
                          </a:solidFill>
                          <a:effectLst/>
                          <a:latin typeface="Arial"/>
                        </a:rPr>
                        <a:t>1995</a:t>
                      </a:r>
                    </a:p>
                  </a:txBody>
                  <a:tcPr marL="9525" marR="9525" marT="9525" marB="0" anchor="b">
                    <a:lnL>
                      <a:noFill/>
                    </a:lnL>
                    <a:lnR>
                      <a:noFill/>
                    </a:lnR>
                    <a:lnT>
                      <a:noFill/>
                    </a:lnT>
                    <a:lnB>
                      <a:noFill/>
                    </a:lnB>
                  </a:tcPr>
                </a:tc>
                <a:tc>
                  <a:txBody>
                    <a:bodyPr/>
                    <a:lstStyle/>
                    <a:p>
                      <a:pPr algn="ctr" fontAlgn="b"/>
                      <a:r>
                        <a:rPr lang="de-DE" sz="2000" b="0" i="0" u="none" strike="noStrike">
                          <a:solidFill>
                            <a:srgbClr val="000000"/>
                          </a:solidFill>
                          <a:effectLst/>
                          <a:latin typeface="Arial"/>
                        </a:rPr>
                        <a:t>991</a:t>
                      </a:r>
                    </a:p>
                  </a:txBody>
                  <a:tcPr marL="9525" marR="9525" marT="9525" marB="0" anchor="b">
                    <a:lnL>
                      <a:noFill/>
                    </a:lnL>
                    <a:lnR>
                      <a:noFill/>
                    </a:lnR>
                    <a:lnT>
                      <a:noFill/>
                    </a:lnT>
                    <a:lnB>
                      <a:noFill/>
                    </a:lnB>
                  </a:tcPr>
                </a:tc>
              </a:tr>
              <a:tr h="361950">
                <a:tc>
                  <a:txBody>
                    <a:bodyPr/>
                    <a:lstStyle/>
                    <a:p>
                      <a:pPr algn="ctr" fontAlgn="b"/>
                      <a:r>
                        <a:rPr lang="de-DE" sz="2000" b="0" i="0" u="none" strike="noStrike" dirty="0">
                          <a:solidFill>
                            <a:srgbClr val="000000"/>
                          </a:solidFill>
                          <a:effectLst/>
                          <a:latin typeface="Arial"/>
                        </a:rPr>
                        <a:t>11</a:t>
                      </a:r>
                    </a:p>
                  </a:txBody>
                  <a:tcPr marL="9525" marR="9525" marT="9525" marB="0" anchor="b">
                    <a:lnL>
                      <a:noFill/>
                    </a:lnL>
                    <a:lnR>
                      <a:noFill/>
                    </a:lnR>
                    <a:lnT>
                      <a:noFill/>
                    </a:lnT>
                    <a:lnB>
                      <a:noFill/>
                    </a:lnB>
                  </a:tcPr>
                </a:tc>
                <a:tc>
                  <a:txBody>
                    <a:bodyPr/>
                    <a:lstStyle/>
                    <a:p>
                      <a:pPr algn="l" fontAlgn="b"/>
                      <a:r>
                        <a:rPr lang="de-DE" sz="2000" b="0" i="1" u="none" strike="noStrike">
                          <a:solidFill>
                            <a:srgbClr val="000000"/>
                          </a:solidFill>
                          <a:effectLst/>
                          <a:latin typeface="Arial"/>
                        </a:rPr>
                        <a:t>tr-</a:t>
                      </a:r>
                      <a:r>
                        <a:rPr lang="de-DE" sz="2000" b="0" i="0" u="none" strike="noStrike">
                          <a:solidFill>
                            <a:srgbClr val="000000"/>
                          </a:solidFill>
                          <a:effectLst/>
                          <a:latin typeface="Arial"/>
                        </a:rPr>
                        <a:t>4,5-Epoxy-</a:t>
                      </a:r>
                      <a:r>
                        <a:rPr lang="de-DE" sz="2000" b="0" i="1" u="none" strike="noStrike">
                          <a:solidFill>
                            <a:srgbClr val="000000"/>
                          </a:solidFill>
                          <a:effectLst/>
                          <a:latin typeface="Arial"/>
                        </a:rPr>
                        <a:t>(E)-</a:t>
                      </a:r>
                      <a:r>
                        <a:rPr lang="de-DE" sz="2000" b="0" i="0" u="none" strike="noStrike">
                          <a:solidFill>
                            <a:srgbClr val="000000"/>
                          </a:solidFill>
                          <a:effectLst/>
                          <a:latin typeface="Arial"/>
                        </a:rPr>
                        <a:t>dec-2-enal </a:t>
                      </a:r>
                      <a:r>
                        <a:rPr lang="de-DE" sz="2000" b="0" i="0" u="none" strike="noStrike" baseline="30000">
                          <a:solidFill>
                            <a:srgbClr val="000000"/>
                          </a:solidFill>
                          <a:effectLst/>
                          <a:latin typeface="Arial"/>
                        </a:rPr>
                        <a:t>e</a:t>
                      </a:r>
                      <a:endParaRPr lang="de-DE" sz="2000" b="0" i="1" u="none" strike="noStrike">
                        <a:solidFill>
                          <a:srgbClr val="000000"/>
                        </a:solidFill>
                        <a:effectLst/>
                        <a:latin typeface="Arial"/>
                      </a:endParaRPr>
                    </a:p>
                  </a:txBody>
                  <a:tcPr marL="9525" marR="9525" marT="9525" marB="0" anchor="b">
                    <a:lnL>
                      <a:noFill/>
                    </a:lnL>
                    <a:lnR>
                      <a:noFill/>
                    </a:lnR>
                    <a:lnT>
                      <a:noFill/>
                    </a:lnT>
                    <a:lnB>
                      <a:noFill/>
                    </a:lnB>
                  </a:tcPr>
                </a:tc>
                <a:tc>
                  <a:txBody>
                    <a:bodyPr/>
                    <a:lstStyle/>
                    <a:p>
                      <a:pPr algn="l" fontAlgn="b"/>
                      <a:r>
                        <a:rPr lang="de-DE" sz="2000" b="0" i="0" u="none" strike="noStrike">
                          <a:solidFill>
                            <a:srgbClr val="000000"/>
                          </a:solidFill>
                          <a:effectLst/>
                          <a:latin typeface="Arial"/>
                        </a:rPr>
                        <a:t>Metallisch</a:t>
                      </a:r>
                    </a:p>
                  </a:txBody>
                  <a:tcPr marL="9525" marR="9525" marT="9525" marB="0" anchor="b">
                    <a:lnL>
                      <a:noFill/>
                    </a:lnL>
                    <a:lnR>
                      <a:noFill/>
                    </a:lnR>
                    <a:lnT>
                      <a:noFill/>
                    </a:lnT>
                    <a:lnB>
                      <a:noFill/>
                    </a:lnB>
                  </a:tcPr>
                </a:tc>
                <a:tc>
                  <a:txBody>
                    <a:bodyPr/>
                    <a:lstStyle/>
                    <a:p>
                      <a:pPr algn="ctr" fontAlgn="b"/>
                      <a:r>
                        <a:rPr lang="de-DE" sz="2000" b="0" i="0" u="none" strike="noStrike">
                          <a:solidFill>
                            <a:srgbClr val="000000"/>
                          </a:solidFill>
                          <a:effectLst/>
                          <a:latin typeface="Arial"/>
                        </a:rPr>
                        <a:t>625</a:t>
                      </a:r>
                    </a:p>
                  </a:txBody>
                  <a:tcPr marL="9525" marR="9525" marT="9525" marB="0" anchor="b">
                    <a:lnL>
                      <a:noFill/>
                    </a:lnL>
                    <a:lnR>
                      <a:noFill/>
                    </a:lnR>
                    <a:lnT>
                      <a:noFill/>
                    </a:lnT>
                    <a:lnB>
                      <a:noFill/>
                    </a:lnB>
                  </a:tcPr>
                </a:tc>
                <a:tc>
                  <a:txBody>
                    <a:bodyPr/>
                    <a:lstStyle/>
                    <a:p>
                      <a:pPr algn="l" fontAlgn="b"/>
                      <a:endParaRPr lang="de-DE" sz="2000" b="0" i="0" u="none" strike="noStrike">
                        <a:solidFill>
                          <a:srgbClr val="000000"/>
                        </a:solidFill>
                        <a:effectLst/>
                        <a:latin typeface="Arial"/>
                      </a:endParaRPr>
                    </a:p>
                  </a:txBody>
                  <a:tcPr marL="9525" marR="9525" marT="9525" marB="0" anchor="b">
                    <a:lnL>
                      <a:noFill/>
                    </a:lnL>
                    <a:lnR>
                      <a:noFill/>
                    </a:lnR>
                    <a:lnT>
                      <a:noFill/>
                    </a:lnT>
                    <a:lnB>
                      <a:noFill/>
                    </a:lnB>
                  </a:tcPr>
                </a:tc>
                <a:tc>
                  <a:txBody>
                    <a:bodyPr/>
                    <a:lstStyle/>
                    <a:p>
                      <a:pPr algn="ctr" fontAlgn="b"/>
                      <a:r>
                        <a:rPr lang="de-DE" sz="2000" b="0" i="0" u="none" strike="noStrike">
                          <a:solidFill>
                            <a:srgbClr val="000000"/>
                          </a:solidFill>
                          <a:effectLst/>
                          <a:latin typeface="Arial"/>
                        </a:rPr>
                        <a:t>1998</a:t>
                      </a:r>
                    </a:p>
                  </a:txBody>
                  <a:tcPr marL="9525" marR="9525" marT="9525" marB="0" anchor="b">
                    <a:lnL>
                      <a:noFill/>
                    </a:lnL>
                    <a:lnR>
                      <a:noFill/>
                    </a:lnR>
                    <a:lnT>
                      <a:noFill/>
                    </a:lnT>
                    <a:lnB>
                      <a:noFill/>
                    </a:lnB>
                  </a:tcPr>
                </a:tc>
                <a:tc>
                  <a:txBody>
                    <a:bodyPr/>
                    <a:lstStyle/>
                    <a:p>
                      <a:pPr algn="ctr" fontAlgn="b"/>
                      <a:r>
                        <a:rPr lang="de-DE" sz="2000" b="0" i="0" u="none" strike="noStrike">
                          <a:solidFill>
                            <a:srgbClr val="000000"/>
                          </a:solidFill>
                          <a:effectLst/>
                          <a:latin typeface="Arial"/>
                        </a:rPr>
                        <a:t>1377</a:t>
                      </a:r>
                    </a:p>
                  </a:txBody>
                  <a:tcPr marL="9525" marR="9525" marT="9525" marB="0" anchor="b">
                    <a:lnL>
                      <a:noFill/>
                    </a:lnL>
                    <a:lnR>
                      <a:noFill/>
                    </a:lnR>
                    <a:lnT>
                      <a:noFill/>
                    </a:lnT>
                    <a:lnB>
                      <a:noFill/>
                    </a:lnB>
                  </a:tcPr>
                </a:tc>
              </a:tr>
              <a:tr h="361950">
                <a:tc>
                  <a:txBody>
                    <a:bodyPr/>
                    <a:lstStyle/>
                    <a:p>
                      <a:pPr algn="ctr" fontAlgn="b"/>
                      <a:r>
                        <a:rPr lang="de-DE" sz="2000" b="0" i="0" u="none" strike="noStrike" dirty="0">
                          <a:solidFill>
                            <a:srgbClr val="000000"/>
                          </a:solidFill>
                          <a:effectLst/>
                          <a:latin typeface="Arial"/>
                        </a:rPr>
                        <a:t>12</a:t>
                      </a:r>
                    </a:p>
                  </a:txBody>
                  <a:tcPr marL="9525" marR="9525" marT="9525" marB="0" anchor="b">
                    <a:lnL>
                      <a:noFill/>
                    </a:lnL>
                    <a:lnR>
                      <a:noFill/>
                    </a:lnR>
                    <a:lnT>
                      <a:noFill/>
                    </a:lnT>
                    <a:lnB>
                      <a:noFill/>
                    </a:lnB>
                  </a:tcPr>
                </a:tc>
                <a:tc>
                  <a:txBody>
                    <a:bodyPr/>
                    <a:lstStyle/>
                    <a:p>
                      <a:pPr algn="l" fontAlgn="b"/>
                      <a:r>
                        <a:rPr lang="de-DE" sz="2000" b="0" i="0" u="none" strike="noStrike">
                          <a:solidFill>
                            <a:srgbClr val="000000"/>
                          </a:solidFill>
                          <a:effectLst/>
                          <a:latin typeface="Arial"/>
                        </a:rPr>
                        <a:t>Unbekannt</a:t>
                      </a:r>
                    </a:p>
                  </a:txBody>
                  <a:tcPr marL="9525" marR="9525" marT="9525" marB="0" anchor="b">
                    <a:lnL>
                      <a:noFill/>
                    </a:lnL>
                    <a:lnR>
                      <a:noFill/>
                    </a:lnR>
                    <a:lnT>
                      <a:noFill/>
                    </a:lnT>
                    <a:lnB>
                      <a:noFill/>
                    </a:lnB>
                  </a:tcPr>
                </a:tc>
                <a:tc>
                  <a:txBody>
                    <a:bodyPr/>
                    <a:lstStyle/>
                    <a:p>
                      <a:pPr algn="l" fontAlgn="b"/>
                      <a:r>
                        <a:rPr lang="de-DE" sz="2000" b="0" i="0" u="none" strike="noStrike">
                          <a:solidFill>
                            <a:srgbClr val="000000"/>
                          </a:solidFill>
                          <a:effectLst/>
                          <a:latin typeface="Arial"/>
                        </a:rPr>
                        <a:t>Blumig, süß, dumpf</a:t>
                      </a:r>
                    </a:p>
                  </a:txBody>
                  <a:tcPr marL="9525" marR="9525" marT="9525" marB="0" anchor="b">
                    <a:lnL>
                      <a:noFill/>
                    </a:lnL>
                    <a:lnR>
                      <a:noFill/>
                    </a:lnR>
                    <a:lnT>
                      <a:noFill/>
                    </a:lnT>
                    <a:lnB>
                      <a:noFill/>
                    </a:lnB>
                  </a:tcPr>
                </a:tc>
                <a:tc>
                  <a:txBody>
                    <a:bodyPr/>
                    <a:lstStyle/>
                    <a:p>
                      <a:pPr algn="ctr" fontAlgn="b"/>
                      <a:r>
                        <a:rPr lang="de-DE" sz="2000" b="0" i="0" u="none" strike="noStrike">
                          <a:solidFill>
                            <a:srgbClr val="000000"/>
                          </a:solidFill>
                          <a:effectLst/>
                          <a:latin typeface="Arial"/>
                        </a:rPr>
                        <a:t>625</a:t>
                      </a:r>
                    </a:p>
                  </a:txBody>
                  <a:tcPr marL="9525" marR="9525" marT="9525" marB="0" anchor="b">
                    <a:lnL>
                      <a:noFill/>
                    </a:lnL>
                    <a:lnR>
                      <a:noFill/>
                    </a:lnR>
                    <a:lnT>
                      <a:noFill/>
                    </a:lnT>
                    <a:lnB>
                      <a:noFill/>
                    </a:lnB>
                  </a:tcPr>
                </a:tc>
                <a:tc>
                  <a:txBody>
                    <a:bodyPr/>
                    <a:lstStyle/>
                    <a:p>
                      <a:pPr algn="l" fontAlgn="b"/>
                      <a:endParaRPr lang="de-DE" sz="2000" b="0" i="0" u="none" strike="noStrike">
                        <a:solidFill>
                          <a:srgbClr val="000000"/>
                        </a:solidFill>
                        <a:effectLst/>
                        <a:latin typeface="Arial"/>
                      </a:endParaRPr>
                    </a:p>
                  </a:txBody>
                  <a:tcPr marL="9525" marR="9525" marT="9525" marB="0" anchor="b">
                    <a:lnL>
                      <a:noFill/>
                    </a:lnL>
                    <a:lnR>
                      <a:noFill/>
                    </a:lnR>
                    <a:lnT>
                      <a:noFill/>
                    </a:lnT>
                    <a:lnB>
                      <a:noFill/>
                    </a:lnB>
                  </a:tcPr>
                </a:tc>
                <a:tc>
                  <a:txBody>
                    <a:bodyPr/>
                    <a:lstStyle/>
                    <a:p>
                      <a:pPr algn="ctr" fontAlgn="b"/>
                      <a:r>
                        <a:rPr lang="de-DE" sz="2000" b="0" i="0" u="none" strike="noStrike">
                          <a:solidFill>
                            <a:srgbClr val="000000"/>
                          </a:solidFill>
                          <a:effectLst/>
                          <a:latin typeface="Arial"/>
                        </a:rPr>
                        <a:t>2102</a:t>
                      </a:r>
                    </a:p>
                  </a:txBody>
                  <a:tcPr marL="9525" marR="9525" marT="9525" marB="0" anchor="b">
                    <a:lnL>
                      <a:noFill/>
                    </a:lnL>
                    <a:lnR>
                      <a:noFill/>
                    </a:lnR>
                    <a:lnT>
                      <a:noFill/>
                    </a:lnT>
                    <a:lnB>
                      <a:noFill/>
                    </a:lnB>
                  </a:tcPr>
                </a:tc>
                <a:tc>
                  <a:txBody>
                    <a:bodyPr/>
                    <a:lstStyle/>
                    <a:p>
                      <a:pPr algn="ctr" fontAlgn="b"/>
                      <a:r>
                        <a:rPr lang="de-DE" sz="2000" b="0" i="0" u="none" strike="noStrike">
                          <a:solidFill>
                            <a:srgbClr val="000000"/>
                          </a:solidFill>
                          <a:effectLst/>
                          <a:latin typeface="Arial"/>
                        </a:rPr>
                        <a:t>n.d.</a:t>
                      </a:r>
                    </a:p>
                  </a:txBody>
                  <a:tcPr marL="9525" marR="9525" marT="9525" marB="0" anchor="b">
                    <a:lnL>
                      <a:noFill/>
                    </a:lnL>
                    <a:lnR>
                      <a:noFill/>
                    </a:lnR>
                    <a:lnT>
                      <a:noFill/>
                    </a:lnT>
                    <a:lnB>
                      <a:noFill/>
                    </a:lnB>
                  </a:tcPr>
                </a:tc>
              </a:tr>
              <a:tr h="361950">
                <a:tc>
                  <a:txBody>
                    <a:bodyPr/>
                    <a:lstStyle/>
                    <a:p>
                      <a:pPr algn="ctr" fontAlgn="b"/>
                      <a:r>
                        <a:rPr lang="de-DE" sz="2000" b="0" i="0" u="none" strike="noStrike" dirty="0">
                          <a:solidFill>
                            <a:srgbClr val="000000"/>
                          </a:solidFill>
                          <a:effectLst/>
                          <a:latin typeface="Arial"/>
                        </a:rPr>
                        <a:t>13</a:t>
                      </a:r>
                    </a:p>
                  </a:txBody>
                  <a:tcPr marL="9525" marR="9525" marT="9525" marB="0" anchor="b">
                    <a:lnL>
                      <a:noFill/>
                    </a:lnL>
                    <a:lnR>
                      <a:noFill/>
                    </a:lnR>
                    <a:lnT>
                      <a:noFill/>
                    </a:lnT>
                    <a:lnB>
                      <a:noFill/>
                    </a:lnB>
                  </a:tcPr>
                </a:tc>
                <a:tc>
                  <a:txBody>
                    <a:bodyPr/>
                    <a:lstStyle/>
                    <a:p>
                      <a:pPr algn="just" fontAlgn="b"/>
                      <a:r>
                        <a:rPr lang="de-DE" sz="2000" b="0" i="0" u="none" strike="noStrike">
                          <a:solidFill>
                            <a:srgbClr val="000000"/>
                          </a:solidFill>
                          <a:effectLst/>
                          <a:latin typeface="Arial"/>
                        </a:rPr>
                        <a:t>Sotolon </a:t>
                      </a:r>
                      <a:r>
                        <a:rPr lang="de-DE" sz="2000" b="0" i="0" u="none" strike="noStrike" baseline="30000">
                          <a:solidFill>
                            <a:srgbClr val="000000"/>
                          </a:solidFill>
                          <a:effectLst/>
                          <a:latin typeface="Arial"/>
                        </a:rPr>
                        <a:t>e</a:t>
                      </a:r>
                      <a:endParaRPr lang="de-DE" sz="2000" b="0" i="0" u="none" strike="noStrike">
                        <a:solidFill>
                          <a:srgbClr val="000000"/>
                        </a:solidFill>
                        <a:effectLst/>
                        <a:latin typeface="Arial"/>
                      </a:endParaRPr>
                    </a:p>
                  </a:txBody>
                  <a:tcPr marL="9525" marR="9525" marT="9525" marB="0" anchor="b">
                    <a:lnL>
                      <a:noFill/>
                    </a:lnL>
                    <a:lnR>
                      <a:noFill/>
                    </a:lnR>
                    <a:lnT>
                      <a:noFill/>
                    </a:lnT>
                    <a:lnB>
                      <a:noFill/>
                    </a:lnB>
                  </a:tcPr>
                </a:tc>
                <a:tc>
                  <a:txBody>
                    <a:bodyPr/>
                    <a:lstStyle/>
                    <a:p>
                      <a:pPr algn="l" fontAlgn="b"/>
                      <a:r>
                        <a:rPr lang="de-DE" sz="2000" b="0" i="0" u="none" strike="noStrike">
                          <a:solidFill>
                            <a:srgbClr val="000000"/>
                          </a:solidFill>
                          <a:effectLst/>
                          <a:latin typeface="Arial"/>
                        </a:rPr>
                        <a:t>Maggi, würzig</a:t>
                      </a:r>
                    </a:p>
                  </a:txBody>
                  <a:tcPr marL="9525" marR="9525" marT="9525" marB="0" anchor="b">
                    <a:lnL>
                      <a:noFill/>
                    </a:lnL>
                    <a:lnR>
                      <a:noFill/>
                    </a:lnR>
                    <a:lnT>
                      <a:noFill/>
                    </a:lnT>
                    <a:lnB>
                      <a:noFill/>
                    </a:lnB>
                  </a:tcPr>
                </a:tc>
                <a:tc>
                  <a:txBody>
                    <a:bodyPr/>
                    <a:lstStyle/>
                    <a:p>
                      <a:pPr algn="ctr" fontAlgn="b"/>
                      <a:r>
                        <a:rPr lang="de-DE" sz="2000" b="0" i="0" u="none" strike="noStrike">
                          <a:solidFill>
                            <a:srgbClr val="000000"/>
                          </a:solidFill>
                          <a:effectLst/>
                          <a:latin typeface="Arial"/>
                        </a:rPr>
                        <a:t>625</a:t>
                      </a:r>
                    </a:p>
                  </a:txBody>
                  <a:tcPr marL="9525" marR="9525" marT="9525" marB="0" anchor="b">
                    <a:lnL>
                      <a:noFill/>
                    </a:lnL>
                    <a:lnR>
                      <a:noFill/>
                    </a:lnR>
                    <a:lnT>
                      <a:noFill/>
                    </a:lnT>
                    <a:lnB>
                      <a:noFill/>
                    </a:lnB>
                  </a:tcPr>
                </a:tc>
                <a:tc>
                  <a:txBody>
                    <a:bodyPr/>
                    <a:lstStyle/>
                    <a:p>
                      <a:pPr algn="l" fontAlgn="b"/>
                      <a:endParaRPr lang="de-DE" sz="2000" b="0" i="0" u="none" strike="noStrike">
                        <a:solidFill>
                          <a:srgbClr val="000000"/>
                        </a:solidFill>
                        <a:effectLst/>
                        <a:latin typeface="Arial"/>
                      </a:endParaRPr>
                    </a:p>
                  </a:txBody>
                  <a:tcPr marL="9525" marR="9525" marT="9525" marB="0" anchor="b">
                    <a:lnL>
                      <a:noFill/>
                    </a:lnL>
                    <a:lnR>
                      <a:noFill/>
                    </a:lnR>
                    <a:lnT>
                      <a:noFill/>
                    </a:lnT>
                    <a:lnB>
                      <a:noFill/>
                    </a:lnB>
                  </a:tcPr>
                </a:tc>
                <a:tc>
                  <a:txBody>
                    <a:bodyPr/>
                    <a:lstStyle/>
                    <a:p>
                      <a:pPr algn="ctr" fontAlgn="b"/>
                      <a:r>
                        <a:rPr lang="de-DE" sz="2000" b="0" i="0" u="none" strike="noStrike">
                          <a:solidFill>
                            <a:srgbClr val="000000"/>
                          </a:solidFill>
                          <a:effectLst/>
                          <a:latin typeface="Arial"/>
                        </a:rPr>
                        <a:t>2188</a:t>
                      </a:r>
                    </a:p>
                  </a:txBody>
                  <a:tcPr marL="9525" marR="9525" marT="9525" marB="0" anchor="b">
                    <a:lnL>
                      <a:noFill/>
                    </a:lnL>
                    <a:lnR>
                      <a:noFill/>
                    </a:lnR>
                    <a:lnT>
                      <a:noFill/>
                    </a:lnT>
                    <a:lnB>
                      <a:noFill/>
                    </a:lnB>
                  </a:tcPr>
                </a:tc>
                <a:tc>
                  <a:txBody>
                    <a:bodyPr/>
                    <a:lstStyle/>
                    <a:p>
                      <a:pPr algn="ctr" fontAlgn="b"/>
                      <a:r>
                        <a:rPr lang="de-DE" sz="2000" b="0" i="0" u="none" strike="noStrike">
                          <a:solidFill>
                            <a:srgbClr val="000000"/>
                          </a:solidFill>
                          <a:effectLst/>
                          <a:latin typeface="Arial"/>
                        </a:rPr>
                        <a:t>1116</a:t>
                      </a:r>
                    </a:p>
                  </a:txBody>
                  <a:tcPr marL="9525" marR="9525" marT="9525" marB="0" anchor="b">
                    <a:lnL>
                      <a:noFill/>
                    </a:lnL>
                    <a:lnR>
                      <a:noFill/>
                    </a:lnR>
                    <a:lnT>
                      <a:noFill/>
                    </a:lnT>
                    <a:lnB>
                      <a:noFill/>
                    </a:lnB>
                  </a:tcPr>
                </a:tc>
              </a:tr>
              <a:tr h="361950">
                <a:tc>
                  <a:txBody>
                    <a:bodyPr/>
                    <a:lstStyle/>
                    <a:p>
                      <a:pPr algn="ctr" fontAlgn="b"/>
                      <a:r>
                        <a:rPr lang="de-DE" sz="2000" b="0" i="0" u="none" strike="noStrike" dirty="0">
                          <a:solidFill>
                            <a:srgbClr val="000000"/>
                          </a:solidFill>
                          <a:effectLst/>
                          <a:latin typeface="Arial"/>
                        </a:rPr>
                        <a:t>14</a:t>
                      </a:r>
                    </a:p>
                  </a:txBody>
                  <a:tcPr marL="9525" marR="9525" marT="9525" marB="0" anchor="b">
                    <a:lnL>
                      <a:noFill/>
                    </a:lnL>
                    <a:lnR>
                      <a:noFill/>
                    </a:lnR>
                    <a:lnT>
                      <a:noFill/>
                    </a:lnT>
                    <a:lnB>
                      <a:noFill/>
                    </a:lnB>
                  </a:tcPr>
                </a:tc>
                <a:tc>
                  <a:txBody>
                    <a:bodyPr/>
                    <a:lstStyle/>
                    <a:p>
                      <a:pPr algn="l" fontAlgn="b"/>
                      <a:r>
                        <a:rPr lang="de-DE" sz="2000" b="0" i="0" u="none" strike="noStrike">
                          <a:solidFill>
                            <a:srgbClr val="000000"/>
                          </a:solidFill>
                          <a:effectLst/>
                          <a:latin typeface="Arial"/>
                        </a:rPr>
                        <a:t>Unbekannt</a:t>
                      </a:r>
                    </a:p>
                  </a:txBody>
                  <a:tcPr marL="9525" marR="9525" marT="9525" marB="0" anchor="b">
                    <a:lnL>
                      <a:noFill/>
                    </a:lnL>
                    <a:lnR>
                      <a:noFill/>
                    </a:lnR>
                    <a:lnT>
                      <a:noFill/>
                    </a:lnT>
                    <a:lnB>
                      <a:noFill/>
                    </a:lnB>
                  </a:tcPr>
                </a:tc>
                <a:tc>
                  <a:txBody>
                    <a:bodyPr/>
                    <a:lstStyle/>
                    <a:p>
                      <a:pPr algn="l" fontAlgn="b"/>
                      <a:r>
                        <a:rPr lang="de-DE" sz="2000" b="0" i="0" u="none" strike="noStrike">
                          <a:solidFill>
                            <a:srgbClr val="000000"/>
                          </a:solidFill>
                          <a:effectLst/>
                          <a:latin typeface="Arial"/>
                        </a:rPr>
                        <a:t>Plastik, fäkal, süß, sauer</a:t>
                      </a:r>
                    </a:p>
                  </a:txBody>
                  <a:tcPr marL="9525" marR="9525" marT="9525" marB="0" anchor="b">
                    <a:lnL>
                      <a:noFill/>
                    </a:lnL>
                    <a:lnR>
                      <a:noFill/>
                    </a:lnR>
                    <a:lnT>
                      <a:noFill/>
                    </a:lnT>
                    <a:lnB>
                      <a:noFill/>
                    </a:lnB>
                  </a:tcPr>
                </a:tc>
                <a:tc>
                  <a:txBody>
                    <a:bodyPr/>
                    <a:lstStyle/>
                    <a:p>
                      <a:pPr algn="ctr" fontAlgn="b"/>
                      <a:r>
                        <a:rPr lang="de-DE" sz="2000" b="0" i="0" u="none" strike="noStrike">
                          <a:solidFill>
                            <a:srgbClr val="000000"/>
                          </a:solidFill>
                          <a:effectLst/>
                          <a:latin typeface="Arial"/>
                        </a:rPr>
                        <a:t>625</a:t>
                      </a:r>
                    </a:p>
                  </a:txBody>
                  <a:tcPr marL="9525" marR="9525" marT="9525" marB="0" anchor="b">
                    <a:lnL>
                      <a:noFill/>
                    </a:lnL>
                    <a:lnR>
                      <a:noFill/>
                    </a:lnR>
                    <a:lnT>
                      <a:noFill/>
                    </a:lnT>
                    <a:lnB>
                      <a:noFill/>
                    </a:lnB>
                  </a:tcPr>
                </a:tc>
                <a:tc>
                  <a:txBody>
                    <a:bodyPr/>
                    <a:lstStyle/>
                    <a:p>
                      <a:pPr algn="l" fontAlgn="b"/>
                      <a:endParaRPr lang="de-DE" sz="2000" b="0" i="0" u="none" strike="noStrike">
                        <a:solidFill>
                          <a:srgbClr val="000000"/>
                        </a:solidFill>
                        <a:effectLst/>
                        <a:latin typeface="Arial"/>
                      </a:endParaRPr>
                    </a:p>
                  </a:txBody>
                  <a:tcPr marL="9525" marR="9525" marT="9525" marB="0" anchor="b">
                    <a:lnL>
                      <a:noFill/>
                    </a:lnL>
                    <a:lnR>
                      <a:noFill/>
                    </a:lnR>
                    <a:lnT>
                      <a:noFill/>
                    </a:lnT>
                    <a:lnB>
                      <a:noFill/>
                    </a:lnB>
                  </a:tcPr>
                </a:tc>
                <a:tc>
                  <a:txBody>
                    <a:bodyPr/>
                    <a:lstStyle/>
                    <a:p>
                      <a:pPr algn="ctr" fontAlgn="b"/>
                      <a:r>
                        <a:rPr lang="de-DE" sz="2000" b="0" i="0" u="none" strike="noStrike">
                          <a:solidFill>
                            <a:srgbClr val="000000"/>
                          </a:solidFill>
                          <a:effectLst/>
                          <a:latin typeface="Arial"/>
                        </a:rPr>
                        <a:t>2201</a:t>
                      </a:r>
                    </a:p>
                  </a:txBody>
                  <a:tcPr marL="9525" marR="9525" marT="9525" marB="0" anchor="b">
                    <a:lnL>
                      <a:noFill/>
                    </a:lnL>
                    <a:lnR>
                      <a:noFill/>
                    </a:lnR>
                    <a:lnT>
                      <a:noFill/>
                    </a:lnT>
                    <a:lnB>
                      <a:noFill/>
                    </a:lnB>
                  </a:tcPr>
                </a:tc>
                <a:tc>
                  <a:txBody>
                    <a:bodyPr/>
                    <a:lstStyle/>
                    <a:p>
                      <a:pPr algn="ctr" fontAlgn="b"/>
                      <a:r>
                        <a:rPr lang="de-DE" sz="2000" b="0" i="0" u="none" strike="noStrike">
                          <a:solidFill>
                            <a:srgbClr val="000000"/>
                          </a:solidFill>
                          <a:effectLst/>
                          <a:latin typeface="Arial"/>
                        </a:rPr>
                        <a:t>n.d.</a:t>
                      </a:r>
                    </a:p>
                  </a:txBody>
                  <a:tcPr marL="9525" marR="9525" marT="9525" marB="0" anchor="b">
                    <a:lnL>
                      <a:noFill/>
                    </a:lnL>
                    <a:lnR>
                      <a:noFill/>
                    </a:lnR>
                    <a:lnT>
                      <a:noFill/>
                    </a:lnT>
                    <a:lnB>
                      <a:noFill/>
                    </a:lnB>
                  </a:tcPr>
                </a:tc>
              </a:tr>
              <a:tr h="361950">
                <a:tc>
                  <a:txBody>
                    <a:bodyPr/>
                    <a:lstStyle/>
                    <a:p>
                      <a:pPr algn="ctr" fontAlgn="b"/>
                      <a:r>
                        <a:rPr lang="de-DE" sz="2000" b="0" i="0" u="none" strike="noStrike" dirty="0">
                          <a:solidFill>
                            <a:srgbClr val="000000"/>
                          </a:solidFill>
                          <a:effectLst/>
                          <a:latin typeface="Arial"/>
                        </a:rPr>
                        <a:t>15</a:t>
                      </a:r>
                    </a:p>
                  </a:txBody>
                  <a:tcPr marL="9525" marR="9525" marT="9525" marB="0" anchor="b">
                    <a:lnL>
                      <a:noFill/>
                    </a:lnL>
                    <a:lnR>
                      <a:noFill/>
                    </a:lnR>
                    <a:lnT>
                      <a:noFill/>
                    </a:lnT>
                    <a:lnB>
                      <a:noFill/>
                    </a:lnB>
                  </a:tcPr>
                </a:tc>
                <a:tc>
                  <a:txBody>
                    <a:bodyPr/>
                    <a:lstStyle/>
                    <a:p>
                      <a:pPr algn="l" fontAlgn="b"/>
                      <a:r>
                        <a:rPr lang="de-DE" sz="2000" b="0" i="0" u="none" strike="noStrike">
                          <a:solidFill>
                            <a:srgbClr val="000000"/>
                          </a:solidFill>
                          <a:effectLst/>
                          <a:latin typeface="Arial"/>
                        </a:rPr>
                        <a:t>Unbekannt</a:t>
                      </a:r>
                    </a:p>
                  </a:txBody>
                  <a:tcPr marL="9525" marR="9525" marT="9525" marB="0" anchor="b">
                    <a:lnL>
                      <a:noFill/>
                    </a:lnL>
                    <a:lnR>
                      <a:noFill/>
                    </a:lnR>
                    <a:lnT>
                      <a:noFill/>
                    </a:lnT>
                    <a:lnB>
                      <a:noFill/>
                    </a:lnB>
                  </a:tcPr>
                </a:tc>
                <a:tc>
                  <a:txBody>
                    <a:bodyPr/>
                    <a:lstStyle/>
                    <a:p>
                      <a:pPr algn="l" fontAlgn="b"/>
                      <a:r>
                        <a:rPr lang="de-DE" sz="2000" b="0" i="0" u="none" strike="noStrike">
                          <a:solidFill>
                            <a:srgbClr val="000000"/>
                          </a:solidFill>
                          <a:effectLst/>
                          <a:latin typeface="Arial"/>
                        </a:rPr>
                        <a:t>Süß, fruchtig, stechend, schweißig</a:t>
                      </a:r>
                    </a:p>
                  </a:txBody>
                  <a:tcPr marL="9525" marR="9525" marT="9525" marB="0" anchor="b">
                    <a:lnL>
                      <a:noFill/>
                    </a:lnL>
                    <a:lnR>
                      <a:noFill/>
                    </a:lnR>
                    <a:lnT>
                      <a:noFill/>
                    </a:lnT>
                    <a:lnB>
                      <a:noFill/>
                    </a:lnB>
                  </a:tcPr>
                </a:tc>
                <a:tc>
                  <a:txBody>
                    <a:bodyPr/>
                    <a:lstStyle/>
                    <a:p>
                      <a:pPr algn="ctr" fontAlgn="b"/>
                      <a:r>
                        <a:rPr lang="de-DE" sz="2000" b="0" i="0" u="none" strike="noStrike">
                          <a:solidFill>
                            <a:srgbClr val="000000"/>
                          </a:solidFill>
                          <a:effectLst/>
                          <a:latin typeface="Arial"/>
                        </a:rPr>
                        <a:t>625</a:t>
                      </a:r>
                    </a:p>
                  </a:txBody>
                  <a:tcPr marL="9525" marR="9525" marT="9525" marB="0" anchor="b">
                    <a:lnL>
                      <a:noFill/>
                    </a:lnL>
                    <a:lnR>
                      <a:noFill/>
                    </a:lnR>
                    <a:lnT>
                      <a:noFill/>
                    </a:lnT>
                    <a:lnB>
                      <a:noFill/>
                    </a:lnB>
                  </a:tcPr>
                </a:tc>
                <a:tc>
                  <a:txBody>
                    <a:bodyPr/>
                    <a:lstStyle/>
                    <a:p>
                      <a:pPr algn="l" fontAlgn="b"/>
                      <a:endParaRPr lang="de-DE" sz="2000" b="0" i="0" u="none" strike="noStrike">
                        <a:solidFill>
                          <a:srgbClr val="000000"/>
                        </a:solidFill>
                        <a:effectLst/>
                        <a:latin typeface="Arial"/>
                      </a:endParaRPr>
                    </a:p>
                  </a:txBody>
                  <a:tcPr marL="9525" marR="9525" marT="9525" marB="0" anchor="b">
                    <a:lnL>
                      <a:noFill/>
                    </a:lnL>
                    <a:lnR>
                      <a:noFill/>
                    </a:lnR>
                    <a:lnT>
                      <a:noFill/>
                    </a:lnT>
                    <a:lnB>
                      <a:noFill/>
                    </a:lnB>
                  </a:tcPr>
                </a:tc>
                <a:tc>
                  <a:txBody>
                    <a:bodyPr/>
                    <a:lstStyle/>
                    <a:p>
                      <a:pPr algn="ctr" fontAlgn="b"/>
                      <a:r>
                        <a:rPr lang="de-DE" sz="2000" b="0" i="0" u="none" strike="noStrike">
                          <a:solidFill>
                            <a:srgbClr val="000000"/>
                          </a:solidFill>
                          <a:effectLst/>
                          <a:latin typeface="Arial"/>
                        </a:rPr>
                        <a:t>2250</a:t>
                      </a:r>
                    </a:p>
                  </a:txBody>
                  <a:tcPr marL="9525" marR="9525" marT="9525" marB="0" anchor="b">
                    <a:lnL>
                      <a:noFill/>
                    </a:lnL>
                    <a:lnR>
                      <a:noFill/>
                    </a:lnR>
                    <a:lnT>
                      <a:noFill/>
                    </a:lnT>
                    <a:lnB>
                      <a:noFill/>
                    </a:lnB>
                  </a:tcPr>
                </a:tc>
                <a:tc>
                  <a:txBody>
                    <a:bodyPr/>
                    <a:lstStyle/>
                    <a:p>
                      <a:pPr algn="ctr" fontAlgn="b"/>
                      <a:r>
                        <a:rPr lang="de-DE" sz="2000" b="0" i="0" u="none" strike="noStrike">
                          <a:solidFill>
                            <a:srgbClr val="000000"/>
                          </a:solidFill>
                          <a:effectLst/>
                          <a:latin typeface="Arial"/>
                        </a:rPr>
                        <a:t>n.d.</a:t>
                      </a:r>
                    </a:p>
                  </a:txBody>
                  <a:tcPr marL="9525" marR="9525" marT="9525" marB="0" anchor="b">
                    <a:lnL>
                      <a:noFill/>
                    </a:lnL>
                    <a:lnR>
                      <a:noFill/>
                    </a:lnR>
                    <a:lnT>
                      <a:noFill/>
                    </a:lnT>
                    <a:lnB>
                      <a:noFill/>
                    </a:lnB>
                  </a:tcPr>
                </a:tc>
              </a:tr>
              <a:tr h="361950">
                <a:tc>
                  <a:txBody>
                    <a:bodyPr/>
                    <a:lstStyle/>
                    <a:p>
                      <a:pPr algn="ctr" fontAlgn="b"/>
                      <a:r>
                        <a:rPr lang="de-DE" sz="2000" b="0" i="0" u="none" strike="noStrike" dirty="0">
                          <a:solidFill>
                            <a:srgbClr val="000000"/>
                          </a:solidFill>
                          <a:effectLst/>
                          <a:latin typeface="Arial"/>
                        </a:rPr>
                        <a:t>16</a:t>
                      </a:r>
                    </a:p>
                  </a:txBody>
                  <a:tcPr marL="9525" marR="9525" marT="9525" marB="0" anchor="b">
                    <a:lnL>
                      <a:noFill/>
                    </a:lnL>
                    <a:lnR>
                      <a:noFill/>
                    </a:lnR>
                    <a:lnT>
                      <a:noFill/>
                    </a:lnT>
                    <a:lnB>
                      <a:noFill/>
                    </a:lnB>
                  </a:tcPr>
                </a:tc>
                <a:tc>
                  <a:txBody>
                    <a:bodyPr/>
                    <a:lstStyle/>
                    <a:p>
                      <a:pPr algn="l" fontAlgn="b"/>
                      <a:r>
                        <a:rPr lang="el-GR" sz="2000" b="0" i="0" u="none" strike="noStrike">
                          <a:solidFill>
                            <a:srgbClr val="000000"/>
                          </a:solidFill>
                          <a:effectLst/>
                          <a:latin typeface="Arial"/>
                        </a:rPr>
                        <a:t>γ-</a:t>
                      </a:r>
                      <a:r>
                        <a:rPr lang="de-DE" sz="2000" b="0" i="0" u="none" strike="noStrike">
                          <a:solidFill>
                            <a:srgbClr val="000000"/>
                          </a:solidFill>
                          <a:effectLst/>
                          <a:latin typeface="Arial"/>
                        </a:rPr>
                        <a:t>Dodecalacton </a:t>
                      </a:r>
                      <a:r>
                        <a:rPr lang="de-DE" sz="2000" b="0" i="0" u="none" strike="noStrike" baseline="30000">
                          <a:solidFill>
                            <a:srgbClr val="000000"/>
                          </a:solidFill>
                          <a:effectLst/>
                          <a:latin typeface="Arial"/>
                        </a:rPr>
                        <a:t>e</a:t>
                      </a:r>
                      <a:endParaRPr lang="de-DE" sz="2000" b="0" i="0" u="none" strike="noStrike">
                        <a:solidFill>
                          <a:srgbClr val="000000"/>
                        </a:solidFill>
                        <a:effectLst/>
                        <a:latin typeface="Arial"/>
                      </a:endParaRPr>
                    </a:p>
                  </a:txBody>
                  <a:tcPr marL="9525" marR="9525" marT="9525" marB="0" anchor="b">
                    <a:lnL>
                      <a:noFill/>
                    </a:lnL>
                    <a:lnR>
                      <a:noFill/>
                    </a:lnR>
                    <a:lnT>
                      <a:noFill/>
                    </a:lnT>
                    <a:lnB>
                      <a:noFill/>
                    </a:lnB>
                  </a:tcPr>
                </a:tc>
                <a:tc>
                  <a:txBody>
                    <a:bodyPr/>
                    <a:lstStyle/>
                    <a:p>
                      <a:pPr algn="l" fontAlgn="b"/>
                      <a:r>
                        <a:rPr lang="de-DE" sz="2000" b="0" i="0" u="none" strike="noStrike">
                          <a:solidFill>
                            <a:srgbClr val="000000"/>
                          </a:solidFill>
                          <a:effectLst/>
                          <a:latin typeface="Arial"/>
                        </a:rPr>
                        <a:t>Pfirsich</a:t>
                      </a:r>
                    </a:p>
                  </a:txBody>
                  <a:tcPr marL="9525" marR="9525" marT="9525" marB="0" anchor="b">
                    <a:lnL>
                      <a:noFill/>
                    </a:lnL>
                    <a:lnR>
                      <a:noFill/>
                    </a:lnR>
                    <a:lnT>
                      <a:noFill/>
                    </a:lnT>
                    <a:lnB>
                      <a:noFill/>
                    </a:lnB>
                  </a:tcPr>
                </a:tc>
                <a:tc>
                  <a:txBody>
                    <a:bodyPr/>
                    <a:lstStyle/>
                    <a:p>
                      <a:pPr algn="ctr" fontAlgn="b"/>
                      <a:r>
                        <a:rPr lang="de-DE" sz="2000" b="0" i="0" u="none" strike="noStrike">
                          <a:solidFill>
                            <a:srgbClr val="000000"/>
                          </a:solidFill>
                          <a:effectLst/>
                          <a:latin typeface="Arial"/>
                        </a:rPr>
                        <a:t>625</a:t>
                      </a:r>
                    </a:p>
                  </a:txBody>
                  <a:tcPr marL="9525" marR="9525" marT="9525" marB="0" anchor="b">
                    <a:lnL>
                      <a:noFill/>
                    </a:lnL>
                    <a:lnR>
                      <a:noFill/>
                    </a:lnR>
                    <a:lnT>
                      <a:noFill/>
                    </a:lnT>
                    <a:lnB>
                      <a:noFill/>
                    </a:lnB>
                  </a:tcPr>
                </a:tc>
                <a:tc>
                  <a:txBody>
                    <a:bodyPr/>
                    <a:lstStyle/>
                    <a:p>
                      <a:pPr algn="l" fontAlgn="b"/>
                      <a:endParaRPr lang="de-DE" sz="2000" b="0" i="0" u="none" strike="noStrike">
                        <a:solidFill>
                          <a:srgbClr val="000000"/>
                        </a:solidFill>
                        <a:effectLst/>
                        <a:latin typeface="Arial"/>
                      </a:endParaRPr>
                    </a:p>
                  </a:txBody>
                  <a:tcPr marL="9525" marR="9525" marT="9525" marB="0" anchor="b">
                    <a:lnL>
                      <a:noFill/>
                    </a:lnL>
                    <a:lnR>
                      <a:noFill/>
                    </a:lnR>
                    <a:lnT>
                      <a:noFill/>
                    </a:lnT>
                    <a:lnB>
                      <a:noFill/>
                    </a:lnB>
                  </a:tcPr>
                </a:tc>
                <a:tc>
                  <a:txBody>
                    <a:bodyPr/>
                    <a:lstStyle/>
                    <a:p>
                      <a:pPr algn="ctr" fontAlgn="b"/>
                      <a:r>
                        <a:rPr lang="de-DE" sz="2000" b="0" i="0" u="none" strike="noStrike">
                          <a:solidFill>
                            <a:srgbClr val="000000"/>
                          </a:solidFill>
                          <a:effectLst/>
                          <a:latin typeface="Arial"/>
                        </a:rPr>
                        <a:t>2361</a:t>
                      </a:r>
                    </a:p>
                  </a:txBody>
                  <a:tcPr marL="9525" marR="9525" marT="9525" marB="0" anchor="b">
                    <a:lnL>
                      <a:noFill/>
                    </a:lnL>
                    <a:lnR>
                      <a:noFill/>
                    </a:lnR>
                    <a:lnT>
                      <a:noFill/>
                    </a:lnT>
                    <a:lnB>
                      <a:noFill/>
                    </a:lnB>
                  </a:tcPr>
                </a:tc>
                <a:tc>
                  <a:txBody>
                    <a:bodyPr/>
                    <a:lstStyle/>
                    <a:p>
                      <a:pPr algn="ctr" fontAlgn="b"/>
                      <a:r>
                        <a:rPr lang="de-DE" sz="2000" b="0" i="0" u="none" strike="noStrike">
                          <a:solidFill>
                            <a:srgbClr val="000000"/>
                          </a:solidFill>
                          <a:effectLst/>
                          <a:latin typeface="Arial"/>
                        </a:rPr>
                        <a:t>1682</a:t>
                      </a:r>
                    </a:p>
                  </a:txBody>
                  <a:tcPr marL="9525" marR="9525" marT="9525" marB="0" anchor="b">
                    <a:lnL>
                      <a:noFill/>
                    </a:lnL>
                    <a:lnR>
                      <a:noFill/>
                    </a:lnR>
                    <a:lnT>
                      <a:noFill/>
                    </a:lnT>
                    <a:lnB>
                      <a:noFill/>
                    </a:lnB>
                  </a:tcPr>
                </a:tc>
              </a:tr>
              <a:tr h="361950">
                <a:tc>
                  <a:txBody>
                    <a:bodyPr/>
                    <a:lstStyle/>
                    <a:p>
                      <a:pPr algn="ctr" fontAlgn="b"/>
                      <a:r>
                        <a:rPr lang="de-DE" sz="2000" b="0" i="0" u="none" strike="noStrike" dirty="0">
                          <a:solidFill>
                            <a:srgbClr val="000000"/>
                          </a:solidFill>
                          <a:effectLst/>
                          <a:latin typeface="Arial"/>
                        </a:rPr>
                        <a:t>17</a:t>
                      </a:r>
                    </a:p>
                  </a:txBody>
                  <a:tcPr marL="9525" marR="9525" marT="9525" marB="0" anchor="b">
                    <a:lnL>
                      <a:noFill/>
                    </a:lnL>
                    <a:lnR>
                      <a:noFill/>
                    </a:lnR>
                    <a:lnT>
                      <a:noFill/>
                    </a:lnT>
                    <a:lnB>
                      <a:noFill/>
                    </a:lnB>
                  </a:tcPr>
                </a:tc>
                <a:tc>
                  <a:txBody>
                    <a:bodyPr/>
                    <a:lstStyle/>
                    <a:p>
                      <a:pPr algn="l" fontAlgn="b"/>
                      <a:r>
                        <a:rPr lang="de-DE" sz="2000" b="0" i="0" u="none" strike="noStrike">
                          <a:solidFill>
                            <a:srgbClr val="000000"/>
                          </a:solidFill>
                          <a:effectLst/>
                          <a:latin typeface="Arial"/>
                        </a:rPr>
                        <a:t>Unbekannt</a:t>
                      </a:r>
                    </a:p>
                  </a:txBody>
                  <a:tcPr marL="9525" marR="9525" marT="9525" marB="0" anchor="b">
                    <a:lnL>
                      <a:noFill/>
                    </a:lnL>
                    <a:lnR>
                      <a:noFill/>
                    </a:lnR>
                    <a:lnT>
                      <a:noFill/>
                    </a:lnT>
                    <a:lnB>
                      <a:noFill/>
                    </a:lnB>
                  </a:tcPr>
                </a:tc>
                <a:tc>
                  <a:txBody>
                    <a:bodyPr/>
                    <a:lstStyle/>
                    <a:p>
                      <a:pPr algn="l" fontAlgn="b"/>
                      <a:r>
                        <a:rPr lang="de-DE" sz="2000" b="0" i="0" u="none" strike="noStrike">
                          <a:solidFill>
                            <a:srgbClr val="000000"/>
                          </a:solidFill>
                          <a:effectLst/>
                          <a:latin typeface="Arial"/>
                        </a:rPr>
                        <a:t>Fruchtig, süß</a:t>
                      </a:r>
                    </a:p>
                  </a:txBody>
                  <a:tcPr marL="9525" marR="9525" marT="9525" marB="0" anchor="b">
                    <a:lnL>
                      <a:noFill/>
                    </a:lnL>
                    <a:lnR>
                      <a:noFill/>
                    </a:lnR>
                    <a:lnT>
                      <a:noFill/>
                    </a:lnT>
                    <a:lnB>
                      <a:noFill/>
                    </a:lnB>
                  </a:tcPr>
                </a:tc>
                <a:tc>
                  <a:txBody>
                    <a:bodyPr/>
                    <a:lstStyle/>
                    <a:p>
                      <a:pPr algn="ctr" fontAlgn="b"/>
                      <a:r>
                        <a:rPr lang="de-DE" sz="2000" b="0" i="0" u="none" strike="noStrike">
                          <a:solidFill>
                            <a:srgbClr val="000000"/>
                          </a:solidFill>
                          <a:effectLst/>
                          <a:latin typeface="Arial"/>
                        </a:rPr>
                        <a:t>125</a:t>
                      </a:r>
                    </a:p>
                  </a:txBody>
                  <a:tcPr marL="9525" marR="9525" marT="9525" marB="0" anchor="b">
                    <a:lnL>
                      <a:noFill/>
                    </a:lnL>
                    <a:lnR>
                      <a:noFill/>
                    </a:lnR>
                    <a:lnT>
                      <a:noFill/>
                    </a:lnT>
                    <a:lnB>
                      <a:noFill/>
                    </a:lnB>
                  </a:tcPr>
                </a:tc>
                <a:tc>
                  <a:txBody>
                    <a:bodyPr/>
                    <a:lstStyle/>
                    <a:p>
                      <a:pPr algn="l" fontAlgn="b"/>
                      <a:endParaRPr lang="de-DE" sz="2000" b="0" i="0" u="none" strike="noStrike">
                        <a:solidFill>
                          <a:srgbClr val="000000"/>
                        </a:solidFill>
                        <a:effectLst/>
                        <a:latin typeface="Arial"/>
                      </a:endParaRPr>
                    </a:p>
                  </a:txBody>
                  <a:tcPr marL="9525" marR="9525" marT="9525" marB="0" anchor="b">
                    <a:lnL>
                      <a:noFill/>
                    </a:lnL>
                    <a:lnR>
                      <a:noFill/>
                    </a:lnR>
                    <a:lnT>
                      <a:noFill/>
                    </a:lnT>
                    <a:lnB>
                      <a:noFill/>
                    </a:lnB>
                  </a:tcPr>
                </a:tc>
                <a:tc>
                  <a:txBody>
                    <a:bodyPr/>
                    <a:lstStyle/>
                    <a:p>
                      <a:pPr algn="ctr" fontAlgn="b"/>
                      <a:r>
                        <a:rPr lang="de-DE" sz="2000" b="0" i="0" u="none" strike="noStrike">
                          <a:solidFill>
                            <a:srgbClr val="000000"/>
                          </a:solidFill>
                          <a:effectLst/>
                          <a:latin typeface="Arial"/>
                        </a:rPr>
                        <a:t>2409</a:t>
                      </a:r>
                    </a:p>
                  </a:txBody>
                  <a:tcPr marL="9525" marR="9525" marT="9525" marB="0" anchor="b">
                    <a:lnL>
                      <a:noFill/>
                    </a:lnL>
                    <a:lnR>
                      <a:noFill/>
                    </a:lnR>
                    <a:lnT>
                      <a:noFill/>
                    </a:lnT>
                    <a:lnB>
                      <a:noFill/>
                    </a:lnB>
                  </a:tcPr>
                </a:tc>
                <a:tc>
                  <a:txBody>
                    <a:bodyPr/>
                    <a:lstStyle/>
                    <a:p>
                      <a:pPr algn="ctr" fontAlgn="b"/>
                      <a:r>
                        <a:rPr lang="de-DE" sz="2000" b="0" i="0" u="none" strike="noStrike">
                          <a:solidFill>
                            <a:srgbClr val="000000"/>
                          </a:solidFill>
                          <a:effectLst/>
                          <a:latin typeface="Arial"/>
                        </a:rPr>
                        <a:t>n.d.</a:t>
                      </a:r>
                    </a:p>
                  </a:txBody>
                  <a:tcPr marL="9525" marR="9525" marT="9525" marB="0" anchor="b">
                    <a:lnL>
                      <a:noFill/>
                    </a:lnL>
                    <a:lnR>
                      <a:noFill/>
                    </a:lnR>
                    <a:lnT>
                      <a:noFill/>
                    </a:lnT>
                    <a:lnB>
                      <a:noFill/>
                    </a:lnB>
                  </a:tcPr>
                </a:tc>
              </a:tr>
              <a:tr h="361950">
                <a:tc>
                  <a:txBody>
                    <a:bodyPr/>
                    <a:lstStyle/>
                    <a:p>
                      <a:pPr algn="ctr" fontAlgn="b"/>
                      <a:r>
                        <a:rPr lang="de-DE" sz="2000" b="0" i="0" u="none" strike="noStrike" dirty="0">
                          <a:solidFill>
                            <a:srgbClr val="000000"/>
                          </a:solidFill>
                          <a:effectLst/>
                          <a:latin typeface="Arial"/>
                        </a:rPr>
                        <a:t>18</a:t>
                      </a:r>
                    </a:p>
                  </a:txBody>
                  <a:tcPr marL="9525" marR="9525" marT="9525" marB="0" anchor="b">
                    <a:lnL>
                      <a:noFill/>
                    </a:lnL>
                    <a:lnR>
                      <a:noFill/>
                    </a:lnR>
                    <a:lnT>
                      <a:noFill/>
                    </a:lnT>
                    <a:lnB>
                      <a:noFill/>
                    </a:lnB>
                  </a:tcPr>
                </a:tc>
                <a:tc>
                  <a:txBody>
                    <a:bodyPr/>
                    <a:lstStyle/>
                    <a:p>
                      <a:pPr algn="l" fontAlgn="b"/>
                      <a:r>
                        <a:rPr lang="de-DE" sz="2000" b="0" i="0" u="none" strike="noStrike">
                          <a:solidFill>
                            <a:srgbClr val="000000"/>
                          </a:solidFill>
                          <a:effectLst/>
                          <a:latin typeface="Arial"/>
                        </a:rPr>
                        <a:t>Dodecansäure </a:t>
                      </a:r>
                      <a:r>
                        <a:rPr lang="de-DE" sz="2000" b="0" i="0" u="none" strike="noStrike" baseline="30000">
                          <a:solidFill>
                            <a:srgbClr val="000000"/>
                          </a:solidFill>
                          <a:effectLst/>
                          <a:latin typeface="Arial"/>
                        </a:rPr>
                        <a:t>e</a:t>
                      </a:r>
                      <a:endParaRPr lang="de-DE" sz="2000" b="0" i="0" u="none" strike="noStrike">
                        <a:solidFill>
                          <a:srgbClr val="000000"/>
                        </a:solidFill>
                        <a:effectLst/>
                        <a:latin typeface="Arial"/>
                      </a:endParaRPr>
                    </a:p>
                  </a:txBody>
                  <a:tcPr marL="9525" marR="9525" marT="9525" marB="0" anchor="b">
                    <a:lnL>
                      <a:noFill/>
                    </a:lnL>
                    <a:lnR>
                      <a:noFill/>
                    </a:lnR>
                    <a:lnT>
                      <a:noFill/>
                    </a:lnT>
                    <a:lnB>
                      <a:noFill/>
                    </a:lnB>
                  </a:tcPr>
                </a:tc>
                <a:tc>
                  <a:txBody>
                    <a:bodyPr/>
                    <a:lstStyle/>
                    <a:p>
                      <a:pPr algn="l" fontAlgn="b"/>
                      <a:r>
                        <a:rPr lang="de-DE" sz="2000" b="0" i="0" u="none" strike="noStrike">
                          <a:solidFill>
                            <a:srgbClr val="000000"/>
                          </a:solidFill>
                          <a:effectLst/>
                          <a:latin typeface="Arial"/>
                        </a:rPr>
                        <a:t>Sauer, stinkend, käsig</a:t>
                      </a:r>
                    </a:p>
                  </a:txBody>
                  <a:tcPr marL="9525" marR="9525" marT="9525" marB="0" anchor="b">
                    <a:lnL>
                      <a:noFill/>
                    </a:lnL>
                    <a:lnR>
                      <a:noFill/>
                    </a:lnR>
                    <a:lnT>
                      <a:noFill/>
                    </a:lnT>
                    <a:lnB>
                      <a:noFill/>
                    </a:lnB>
                  </a:tcPr>
                </a:tc>
                <a:tc>
                  <a:txBody>
                    <a:bodyPr/>
                    <a:lstStyle/>
                    <a:p>
                      <a:pPr algn="ctr" fontAlgn="b"/>
                      <a:r>
                        <a:rPr lang="de-DE" sz="2000" b="0" i="0" u="none" strike="noStrike">
                          <a:solidFill>
                            <a:srgbClr val="000000"/>
                          </a:solidFill>
                          <a:effectLst/>
                          <a:latin typeface="Arial"/>
                        </a:rPr>
                        <a:t>625</a:t>
                      </a:r>
                    </a:p>
                  </a:txBody>
                  <a:tcPr marL="9525" marR="9525" marT="9525" marB="0" anchor="b">
                    <a:lnL>
                      <a:noFill/>
                    </a:lnL>
                    <a:lnR>
                      <a:noFill/>
                    </a:lnR>
                    <a:lnT>
                      <a:noFill/>
                    </a:lnT>
                    <a:lnB>
                      <a:noFill/>
                    </a:lnB>
                  </a:tcPr>
                </a:tc>
                <a:tc>
                  <a:txBody>
                    <a:bodyPr/>
                    <a:lstStyle/>
                    <a:p>
                      <a:pPr algn="l" fontAlgn="b"/>
                      <a:endParaRPr lang="de-DE" sz="2000" b="0" i="0" u="none" strike="noStrike">
                        <a:solidFill>
                          <a:srgbClr val="000000"/>
                        </a:solidFill>
                        <a:effectLst/>
                        <a:latin typeface="Arial"/>
                      </a:endParaRPr>
                    </a:p>
                  </a:txBody>
                  <a:tcPr marL="9525" marR="9525" marT="9525" marB="0" anchor="b">
                    <a:lnL>
                      <a:noFill/>
                    </a:lnL>
                    <a:lnR>
                      <a:noFill/>
                    </a:lnR>
                    <a:lnT>
                      <a:noFill/>
                    </a:lnT>
                    <a:lnB>
                      <a:noFill/>
                    </a:lnB>
                  </a:tcPr>
                </a:tc>
                <a:tc>
                  <a:txBody>
                    <a:bodyPr/>
                    <a:lstStyle/>
                    <a:p>
                      <a:pPr algn="ctr" fontAlgn="b"/>
                      <a:r>
                        <a:rPr lang="de-DE" sz="2000" b="0" i="0" u="none" strike="noStrike">
                          <a:solidFill>
                            <a:srgbClr val="000000"/>
                          </a:solidFill>
                          <a:effectLst/>
                          <a:latin typeface="Arial"/>
                        </a:rPr>
                        <a:t>2478</a:t>
                      </a:r>
                    </a:p>
                  </a:txBody>
                  <a:tcPr marL="9525" marR="9525" marT="9525" marB="0" anchor="b">
                    <a:lnL>
                      <a:noFill/>
                    </a:lnL>
                    <a:lnR>
                      <a:noFill/>
                    </a:lnR>
                    <a:lnT>
                      <a:noFill/>
                    </a:lnT>
                    <a:lnB>
                      <a:noFill/>
                    </a:lnB>
                  </a:tcPr>
                </a:tc>
                <a:tc>
                  <a:txBody>
                    <a:bodyPr/>
                    <a:lstStyle/>
                    <a:p>
                      <a:pPr algn="ctr" fontAlgn="b"/>
                      <a:r>
                        <a:rPr lang="de-DE" sz="2000" b="0" i="0" u="none" strike="noStrike">
                          <a:solidFill>
                            <a:srgbClr val="000000"/>
                          </a:solidFill>
                          <a:effectLst/>
                          <a:latin typeface="Arial"/>
                        </a:rPr>
                        <a:t>1572</a:t>
                      </a:r>
                    </a:p>
                  </a:txBody>
                  <a:tcPr marL="9525" marR="9525" marT="9525" marB="0" anchor="b">
                    <a:lnL>
                      <a:noFill/>
                    </a:lnL>
                    <a:lnR>
                      <a:noFill/>
                    </a:lnR>
                    <a:lnT>
                      <a:noFill/>
                    </a:lnT>
                    <a:lnB>
                      <a:noFill/>
                    </a:lnB>
                  </a:tcPr>
                </a:tc>
              </a:tr>
              <a:tr h="361950">
                <a:tc>
                  <a:txBody>
                    <a:bodyPr/>
                    <a:lstStyle/>
                    <a:p>
                      <a:pPr algn="ctr" fontAlgn="b"/>
                      <a:r>
                        <a:rPr lang="de-DE" sz="2000" b="0" i="0" u="none" strike="noStrike" dirty="0">
                          <a:solidFill>
                            <a:srgbClr val="000000"/>
                          </a:solidFill>
                          <a:effectLst/>
                          <a:latin typeface="Arial"/>
                        </a:rPr>
                        <a:t>19</a:t>
                      </a:r>
                    </a:p>
                  </a:txBody>
                  <a:tcPr marL="9525" marR="9525" marT="9525" marB="0" anchor="b">
                    <a:lnL>
                      <a:noFill/>
                    </a:lnL>
                    <a:lnR>
                      <a:noFill/>
                    </a:lnR>
                    <a:lnT>
                      <a:noFill/>
                    </a:lnT>
                    <a:lnB>
                      <a:noFill/>
                    </a:lnB>
                  </a:tcPr>
                </a:tc>
                <a:tc>
                  <a:txBody>
                    <a:bodyPr/>
                    <a:lstStyle/>
                    <a:p>
                      <a:pPr algn="l" fontAlgn="b"/>
                      <a:r>
                        <a:rPr lang="de-DE" sz="2000" b="0" i="0" u="none" strike="noStrike">
                          <a:solidFill>
                            <a:srgbClr val="000000"/>
                          </a:solidFill>
                          <a:effectLst/>
                          <a:latin typeface="Arial"/>
                        </a:rPr>
                        <a:t>Unbekannt</a:t>
                      </a:r>
                    </a:p>
                  </a:txBody>
                  <a:tcPr marL="9525" marR="9525" marT="9525" marB="0" anchor="b">
                    <a:lnL>
                      <a:noFill/>
                    </a:lnL>
                    <a:lnR>
                      <a:noFill/>
                    </a:lnR>
                    <a:lnT>
                      <a:noFill/>
                    </a:lnT>
                    <a:lnB>
                      <a:noFill/>
                    </a:lnB>
                  </a:tcPr>
                </a:tc>
                <a:tc>
                  <a:txBody>
                    <a:bodyPr/>
                    <a:lstStyle/>
                    <a:p>
                      <a:pPr algn="l" fontAlgn="b"/>
                      <a:r>
                        <a:rPr lang="de-DE" sz="2000" b="0" i="0" u="none" strike="noStrike">
                          <a:solidFill>
                            <a:srgbClr val="000000"/>
                          </a:solidFill>
                          <a:effectLst/>
                          <a:latin typeface="Arial"/>
                        </a:rPr>
                        <a:t>Dumpf, süß</a:t>
                      </a:r>
                    </a:p>
                  </a:txBody>
                  <a:tcPr marL="9525" marR="9525" marT="9525" marB="0" anchor="b">
                    <a:lnL>
                      <a:noFill/>
                    </a:lnL>
                    <a:lnR>
                      <a:noFill/>
                    </a:lnR>
                    <a:lnT>
                      <a:noFill/>
                    </a:lnT>
                    <a:lnB>
                      <a:noFill/>
                    </a:lnB>
                  </a:tcPr>
                </a:tc>
                <a:tc>
                  <a:txBody>
                    <a:bodyPr/>
                    <a:lstStyle/>
                    <a:p>
                      <a:pPr algn="ctr" fontAlgn="b"/>
                      <a:r>
                        <a:rPr lang="de-DE" sz="2000" b="0" i="0" u="none" strike="noStrike">
                          <a:solidFill>
                            <a:srgbClr val="000000"/>
                          </a:solidFill>
                          <a:effectLst/>
                          <a:latin typeface="Arial"/>
                        </a:rPr>
                        <a:t>125</a:t>
                      </a:r>
                    </a:p>
                  </a:txBody>
                  <a:tcPr marL="9525" marR="9525" marT="9525" marB="0" anchor="b">
                    <a:lnL>
                      <a:noFill/>
                    </a:lnL>
                    <a:lnR>
                      <a:noFill/>
                    </a:lnR>
                    <a:lnT>
                      <a:noFill/>
                    </a:lnT>
                    <a:lnB>
                      <a:noFill/>
                    </a:lnB>
                  </a:tcPr>
                </a:tc>
                <a:tc>
                  <a:txBody>
                    <a:bodyPr/>
                    <a:lstStyle/>
                    <a:p>
                      <a:pPr algn="l" fontAlgn="b"/>
                      <a:endParaRPr lang="de-DE" sz="2000" b="0" i="0" u="none" strike="noStrike">
                        <a:solidFill>
                          <a:srgbClr val="000000"/>
                        </a:solidFill>
                        <a:effectLst/>
                        <a:latin typeface="Arial"/>
                      </a:endParaRPr>
                    </a:p>
                  </a:txBody>
                  <a:tcPr marL="9525" marR="9525" marT="9525" marB="0" anchor="b">
                    <a:lnL>
                      <a:noFill/>
                    </a:lnL>
                    <a:lnR>
                      <a:noFill/>
                    </a:lnR>
                    <a:lnT>
                      <a:noFill/>
                    </a:lnT>
                    <a:lnB>
                      <a:noFill/>
                    </a:lnB>
                  </a:tcPr>
                </a:tc>
                <a:tc>
                  <a:txBody>
                    <a:bodyPr/>
                    <a:lstStyle/>
                    <a:p>
                      <a:pPr algn="ctr" fontAlgn="b"/>
                      <a:r>
                        <a:rPr lang="de-DE" sz="2000" b="0" i="0" u="none" strike="noStrike">
                          <a:solidFill>
                            <a:srgbClr val="000000"/>
                          </a:solidFill>
                          <a:effectLst/>
                          <a:latin typeface="Arial"/>
                        </a:rPr>
                        <a:t>2507</a:t>
                      </a:r>
                    </a:p>
                  </a:txBody>
                  <a:tcPr marL="9525" marR="9525" marT="9525" marB="0" anchor="b">
                    <a:lnL>
                      <a:noFill/>
                    </a:lnL>
                    <a:lnR>
                      <a:noFill/>
                    </a:lnR>
                    <a:lnT>
                      <a:noFill/>
                    </a:lnT>
                    <a:lnB>
                      <a:noFill/>
                    </a:lnB>
                  </a:tcPr>
                </a:tc>
                <a:tc>
                  <a:txBody>
                    <a:bodyPr/>
                    <a:lstStyle/>
                    <a:p>
                      <a:pPr algn="ctr" fontAlgn="b"/>
                      <a:r>
                        <a:rPr lang="de-DE" sz="2000" b="0" i="0" u="none" strike="noStrike">
                          <a:solidFill>
                            <a:srgbClr val="000000"/>
                          </a:solidFill>
                          <a:effectLst/>
                          <a:latin typeface="Arial"/>
                        </a:rPr>
                        <a:t>n.d.</a:t>
                      </a:r>
                    </a:p>
                  </a:txBody>
                  <a:tcPr marL="9525" marR="9525" marT="9525" marB="0" anchor="b">
                    <a:lnL>
                      <a:noFill/>
                    </a:lnL>
                    <a:lnR>
                      <a:noFill/>
                    </a:lnR>
                    <a:lnT>
                      <a:noFill/>
                    </a:lnT>
                    <a:lnB>
                      <a:noFill/>
                    </a:lnB>
                  </a:tcPr>
                </a:tc>
              </a:tr>
              <a:tr h="361950">
                <a:tc>
                  <a:txBody>
                    <a:bodyPr/>
                    <a:lstStyle/>
                    <a:p>
                      <a:pPr algn="ctr" fontAlgn="b"/>
                      <a:r>
                        <a:rPr lang="de-DE" sz="2000" b="0" i="0" u="none" strike="noStrike" dirty="0">
                          <a:solidFill>
                            <a:srgbClr val="000000"/>
                          </a:solidFill>
                          <a:effectLst/>
                          <a:latin typeface="Arial"/>
                        </a:rPr>
                        <a:t>20</a:t>
                      </a:r>
                    </a:p>
                  </a:txBody>
                  <a:tcPr marL="9525" marR="9525" marT="9525" marB="0" anchor="b">
                    <a:lnL>
                      <a:noFill/>
                    </a:lnL>
                    <a:lnR>
                      <a:noFill/>
                    </a:lnR>
                    <a:lnT>
                      <a:noFill/>
                    </a:lnT>
                    <a:lnB>
                      <a:noFill/>
                    </a:lnB>
                  </a:tcPr>
                </a:tc>
                <a:tc>
                  <a:txBody>
                    <a:bodyPr/>
                    <a:lstStyle/>
                    <a:p>
                      <a:pPr algn="l" fontAlgn="b"/>
                      <a:r>
                        <a:rPr lang="de-DE" sz="2000" b="0" i="0" u="none" strike="noStrike">
                          <a:solidFill>
                            <a:srgbClr val="000000"/>
                          </a:solidFill>
                          <a:effectLst/>
                          <a:latin typeface="Arial"/>
                        </a:rPr>
                        <a:t>Vanillin </a:t>
                      </a:r>
                      <a:r>
                        <a:rPr lang="de-DE" sz="2000" b="0" i="0" u="none" strike="noStrike" baseline="30000">
                          <a:solidFill>
                            <a:srgbClr val="000000"/>
                          </a:solidFill>
                          <a:effectLst/>
                          <a:latin typeface="Arial"/>
                        </a:rPr>
                        <a:t>e</a:t>
                      </a:r>
                      <a:endParaRPr lang="de-DE" sz="2000" b="0" i="0" u="none" strike="noStrike">
                        <a:solidFill>
                          <a:srgbClr val="000000"/>
                        </a:solidFill>
                        <a:effectLst/>
                        <a:latin typeface="Arial"/>
                      </a:endParaRPr>
                    </a:p>
                  </a:txBody>
                  <a:tcPr marL="9525" marR="9525" marT="9525" marB="0" anchor="b">
                    <a:lnL>
                      <a:noFill/>
                    </a:lnL>
                    <a:lnR>
                      <a:noFill/>
                    </a:lnR>
                    <a:lnT>
                      <a:noFill/>
                    </a:lnT>
                    <a:lnB>
                      <a:noFill/>
                    </a:lnB>
                  </a:tcPr>
                </a:tc>
                <a:tc>
                  <a:txBody>
                    <a:bodyPr/>
                    <a:lstStyle/>
                    <a:p>
                      <a:pPr algn="l" fontAlgn="b"/>
                      <a:r>
                        <a:rPr lang="de-DE" sz="2000" b="0" i="0" u="none" strike="noStrike">
                          <a:solidFill>
                            <a:srgbClr val="000000"/>
                          </a:solidFill>
                          <a:effectLst/>
                          <a:latin typeface="Arial"/>
                        </a:rPr>
                        <a:t>Süß, Vanille</a:t>
                      </a:r>
                    </a:p>
                  </a:txBody>
                  <a:tcPr marL="9525" marR="9525" marT="9525" marB="0" anchor="b">
                    <a:lnL>
                      <a:noFill/>
                    </a:lnL>
                    <a:lnR>
                      <a:noFill/>
                    </a:lnR>
                    <a:lnT>
                      <a:noFill/>
                    </a:lnT>
                    <a:lnB>
                      <a:noFill/>
                    </a:lnB>
                  </a:tcPr>
                </a:tc>
                <a:tc>
                  <a:txBody>
                    <a:bodyPr/>
                    <a:lstStyle/>
                    <a:p>
                      <a:pPr algn="ctr" fontAlgn="b"/>
                      <a:r>
                        <a:rPr lang="de-DE" sz="2000" b="0" i="0" u="none" strike="noStrike">
                          <a:solidFill>
                            <a:srgbClr val="000000"/>
                          </a:solidFill>
                          <a:effectLst/>
                          <a:latin typeface="Arial"/>
                        </a:rPr>
                        <a:t>625</a:t>
                      </a:r>
                    </a:p>
                  </a:txBody>
                  <a:tcPr marL="9525" marR="9525" marT="9525" marB="0" anchor="b">
                    <a:lnL>
                      <a:noFill/>
                    </a:lnL>
                    <a:lnR>
                      <a:noFill/>
                    </a:lnR>
                    <a:lnT>
                      <a:noFill/>
                    </a:lnT>
                    <a:lnB>
                      <a:noFill/>
                    </a:lnB>
                  </a:tcPr>
                </a:tc>
                <a:tc>
                  <a:txBody>
                    <a:bodyPr/>
                    <a:lstStyle/>
                    <a:p>
                      <a:pPr algn="l" fontAlgn="b"/>
                      <a:endParaRPr lang="de-DE" sz="2000" b="0" i="0" u="none" strike="noStrike">
                        <a:solidFill>
                          <a:srgbClr val="000000"/>
                        </a:solidFill>
                        <a:effectLst/>
                        <a:latin typeface="Arial"/>
                      </a:endParaRPr>
                    </a:p>
                  </a:txBody>
                  <a:tcPr marL="9525" marR="9525" marT="9525" marB="0" anchor="b">
                    <a:lnL>
                      <a:noFill/>
                    </a:lnL>
                    <a:lnR>
                      <a:noFill/>
                    </a:lnR>
                    <a:lnT>
                      <a:noFill/>
                    </a:lnT>
                    <a:lnB>
                      <a:noFill/>
                    </a:lnB>
                  </a:tcPr>
                </a:tc>
                <a:tc>
                  <a:txBody>
                    <a:bodyPr/>
                    <a:lstStyle/>
                    <a:p>
                      <a:pPr algn="ctr" fontAlgn="b"/>
                      <a:r>
                        <a:rPr lang="de-DE" sz="2000" b="0" i="0" u="none" strike="noStrike">
                          <a:solidFill>
                            <a:srgbClr val="000000"/>
                          </a:solidFill>
                          <a:effectLst/>
                          <a:latin typeface="Arial"/>
                        </a:rPr>
                        <a:t>2556</a:t>
                      </a:r>
                    </a:p>
                  </a:txBody>
                  <a:tcPr marL="9525" marR="9525" marT="9525" marB="0" anchor="b">
                    <a:lnL>
                      <a:noFill/>
                    </a:lnL>
                    <a:lnR>
                      <a:noFill/>
                    </a:lnR>
                    <a:lnT>
                      <a:noFill/>
                    </a:lnT>
                    <a:lnB>
                      <a:noFill/>
                    </a:lnB>
                  </a:tcPr>
                </a:tc>
                <a:tc>
                  <a:txBody>
                    <a:bodyPr/>
                    <a:lstStyle/>
                    <a:p>
                      <a:pPr algn="ctr" fontAlgn="b"/>
                      <a:r>
                        <a:rPr lang="de-DE" sz="2000" b="0" i="0" u="none" strike="noStrike">
                          <a:solidFill>
                            <a:srgbClr val="000000"/>
                          </a:solidFill>
                          <a:effectLst/>
                          <a:latin typeface="Arial"/>
                        </a:rPr>
                        <a:t>1398</a:t>
                      </a:r>
                    </a:p>
                  </a:txBody>
                  <a:tcPr marL="9525" marR="9525" marT="9525" marB="0" anchor="b">
                    <a:lnL>
                      <a:noFill/>
                    </a:lnL>
                    <a:lnR>
                      <a:noFill/>
                    </a:lnR>
                    <a:lnT>
                      <a:noFill/>
                    </a:lnT>
                    <a:lnB>
                      <a:noFill/>
                    </a:lnB>
                  </a:tcPr>
                </a:tc>
              </a:tr>
              <a:tr h="361950">
                <a:tc>
                  <a:txBody>
                    <a:bodyPr/>
                    <a:lstStyle/>
                    <a:p>
                      <a:pPr algn="ctr" fontAlgn="b"/>
                      <a:r>
                        <a:rPr lang="de-DE" sz="2000" b="0" i="0" u="none" strike="noStrike" dirty="0">
                          <a:solidFill>
                            <a:srgbClr val="000000"/>
                          </a:solidFill>
                          <a:effectLst/>
                          <a:latin typeface="Arial"/>
                        </a:rPr>
                        <a:t>21</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de-DE" sz="2000" b="0" i="0" u="none" strike="noStrike">
                          <a:solidFill>
                            <a:srgbClr val="000000"/>
                          </a:solidFill>
                          <a:effectLst/>
                          <a:latin typeface="Arial"/>
                        </a:rPr>
                        <a:t>Phenylessigsäure </a:t>
                      </a:r>
                      <a:r>
                        <a:rPr lang="de-DE" sz="2000" b="0" i="0" u="none" strike="noStrike" baseline="30000">
                          <a:solidFill>
                            <a:srgbClr val="000000"/>
                          </a:solidFill>
                          <a:effectLst/>
                          <a:latin typeface="Arial"/>
                        </a:rPr>
                        <a:t>e</a:t>
                      </a:r>
                      <a:endParaRPr lang="de-DE" sz="2000" b="0" i="0" u="none" strike="noStrike">
                        <a:solidFill>
                          <a:srgbClr val="000000"/>
                        </a:solidFill>
                        <a:effectLst/>
                        <a:latin typeface="Arial"/>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de-DE" sz="2000" b="0" i="0" u="none" strike="noStrike">
                          <a:solidFill>
                            <a:srgbClr val="000000"/>
                          </a:solidFill>
                          <a:effectLst/>
                          <a:latin typeface="Arial"/>
                        </a:rPr>
                        <a:t>Süß, Honig</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Arial"/>
                        </a:rPr>
                        <a:t>125</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de-DE" sz="2000" b="0" i="0" u="none" strike="noStrike">
                          <a:solidFill>
                            <a:srgbClr val="000000"/>
                          </a:solidFill>
                          <a:effectLst/>
                          <a:latin typeface="Arial"/>
                        </a:rPr>
                        <a:t> </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Arial"/>
                        </a:rPr>
                        <a:t>2561</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dirty="0">
                          <a:solidFill>
                            <a:srgbClr val="000000"/>
                          </a:solidFill>
                          <a:effectLst/>
                          <a:latin typeface="Arial"/>
                        </a:rPr>
                        <a:t>1260</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r>
            </a:tbl>
          </a:graphicData>
        </a:graphic>
      </p:graphicFrame>
      <p:pic>
        <p:nvPicPr>
          <p:cNvPr id="21" name="Picture 958" descr="ivv_85mm_rgb"/>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95969" y="1605065"/>
            <a:ext cx="7614165" cy="2088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2" name="Diagramm 21"/>
          <p:cNvGraphicFramePr>
            <a:graphicFrameLocks/>
          </p:cNvGraphicFramePr>
          <p:nvPr>
            <p:extLst>
              <p:ext uri="{D42A27DB-BD31-4B8C-83A1-F6EECF244321}">
                <p14:modId xmlns:p14="http://schemas.microsoft.com/office/powerpoint/2010/main" val="2331263721"/>
              </p:ext>
            </p:extLst>
          </p:nvPr>
        </p:nvGraphicFramePr>
        <p:xfrm>
          <a:off x="3882050" y="28532138"/>
          <a:ext cx="9257469" cy="7117311"/>
        </p:xfrm>
        <a:graphic>
          <a:graphicData uri="http://schemas.openxmlformats.org/drawingml/2006/chart">
            <c:chart xmlns:c="http://schemas.openxmlformats.org/drawingml/2006/chart" xmlns:r="http://schemas.openxmlformats.org/officeDocument/2006/relationships" r:id="rId4"/>
          </a:graphicData>
        </a:graphic>
      </p:graphicFrame>
      <p:sp>
        <p:nvSpPr>
          <p:cNvPr id="27" name="Textfeld 26"/>
          <p:cNvSpPr txBox="1"/>
          <p:nvPr/>
        </p:nvSpPr>
        <p:spPr>
          <a:xfrm>
            <a:off x="16670239" y="37668100"/>
            <a:ext cx="12745416" cy="2554545"/>
          </a:xfrm>
          <a:prstGeom prst="rect">
            <a:avLst/>
          </a:prstGeom>
          <a:noFill/>
        </p:spPr>
        <p:txBody>
          <a:bodyPr wrap="square" rtlCol="0">
            <a:spAutoFit/>
          </a:bodyPr>
          <a:lstStyle/>
          <a:p>
            <a:pPr algn="just"/>
            <a:r>
              <a:rPr lang="de-DE" sz="2800" b="1" dirty="0">
                <a:solidFill>
                  <a:schemeClr val="tx2"/>
                </a:solidFill>
                <a:latin typeface="Arial" panose="020B0604020202020204" pitchFamily="34" charset="0"/>
                <a:cs typeface="Arial" panose="020B0604020202020204" pitchFamily="34" charset="0"/>
              </a:rPr>
              <a:t>Literaturangaben</a:t>
            </a:r>
            <a:endParaRPr lang="en-US" sz="2800" b="1" dirty="0">
              <a:solidFill>
                <a:schemeClr val="tx2"/>
              </a:solidFill>
              <a:latin typeface="Arial" panose="020B0604020202020204" pitchFamily="34" charset="0"/>
              <a:cs typeface="Arial" panose="020B0604020202020204" pitchFamily="34" charset="0"/>
            </a:endParaRPr>
          </a:p>
          <a:p>
            <a:pPr algn="just"/>
            <a:r>
              <a:rPr lang="de-DE" sz="2200" dirty="0">
                <a:latin typeface="Arial" panose="020B0604020202020204" pitchFamily="34" charset="0"/>
                <a:cs typeface="Arial" panose="020B0604020202020204" pitchFamily="34" charset="0"/>
              </a:rPr>
              <a:t>[1</a:t>
            </a:r>
            <a:r>
              <a:rPr lang="de-DE" sz="2200" dirty="0" smtClean="0">
                <a:latin typeface="Arial" panose="020B0604020202020204" pitchFamily="34" charset="0"/>
                <a:cs typeface="Arial" panose="020B0604020202020204" pitchFamily="34" charset="0"/>
              </a:rPr>
              <a:t>]</a:t>
            </a:r>
          </a:p>
          <a:p>
            <a:pPr algn="just"/>
            <a:r>
              <a:rPr lang="en-US" sz="2200" dirty="0" smtClean="0">
                <a:latin typeface="Arial" panose="020B0604020202020204" pitchFamily="34" charset="0"/>
                <a:cs typeface="Arial" panose="020B0604020202020204" pitchFamily="34" charset="0"/>
              </a:rPr>
              <a:t>[2]</a:t>
            </a:r>
          </a:p>
          <a:p>
            <a:pPr algn="just"/>
            <a:endParaRPr lang="en-US" sz="2200" dirty="0" smtClean="0">
              <a:latin typeface="Arial" panose="020B0604020202020204" pitchFamily="34" charset="0"/>
              <a:cs typeface="Arial" panose="020B0604020202020204" pitchFamily="34" charset="0"/>
            </a:endParaRPr>
          </a:p>
          <a:p>
            <a:pPr algn="just"/>
            <a:endParaRPr lang="en-US" sz="2200" dirty="0" smtClean="0">
              <a:latin typeface="Arial" panose="020B0604020202020204" pitchFamily="34" charset="0"/>
              <a:cs typeface="Arial" panose="020B0604020202020204" pitchFamily="34" charset="0"/>
            </a:endParaRPr>
          </a:p>
          <a:p>
            <a:pPr algn="just"/>
            <a:r>
              <a:rPr lang="de-DE" sz="2200" dirty="0" smtClean="0">
                <a:latin typeface="Arial" panose="020B0604020202020204" pitchFamily="34" charset="0"/>
                <a:cs typeface="Arial" panose="020B0604020202020204" pitchFamily="34" charset="0"/>
              </a:rPr>
              <a:t>[</a:t>
            </a:r>
            <a:r>
              <a:rPr lang="de-DE" sz="2200" dirty="0">
                <a:latin typeface="Arial" panose="020B0604020202020204" pitchFamily="34" charset="0"/>
                <a:cs typeface="Arial" panose="020B0604020202020204" pitchFamily="34" charset="0"/>
              </a:rPr>
              <a:t>3</a:t>
            </a:r>
            <a:r>
              <a:rPr lang="de-DE" sz="2200" dirty="0" smtClean="0">
                <a:latin typeface="Arial" panose="020B0604020202020204" pitchFamily="34" charset="0"/>
                <a:cs typeface="Arial" panose="020B0604020202020204" pitchFamily="34" charset="0"/>
              </a:rPr>
              <a:t>]</a:t>
            </a:r>
          </a:p>
          <a:p>
            <a:pPr algn="just"/>
            <a:endParaRPr lang="en-US" sz="2200" dirty="0">
              <a:latin typeface="Arial" panose="020B0604020202020204" pitchFamily="34" charset="0"/>
              <a:cs typeface="Arial" panose="020B0604020202020204" pitchFamily="34" charset="0"/>
            </a:endParaRPr>
          </a:p>
        </p:txBody>
      </p:sp>
      <p:pic>
        <p:nvPicPr>
          <p:cNvPr id="3" name="Grafik 2"/>
          <p:cNvPicPr>
            <a:picLocks noChangeAspect="1"/>
          </p:cNvPicPr>
          <p:nvPr/>
        </p:nvPicPr>
        <p:blipFill>
          <a:blip r:embed="rId5"/>
          <a:stretch>
            <a:fillRect/>
          </a:stretch>
        </p:blipFill>
        <p:spPr>
          <a:xfrm>
            <a:off x="2748258" y="35814569"/>
            <a:ext cx="11982510" cy="4375558"/>
          </a:xfrm>
          <a:prstGeom prst="rect">
            <a:avLst/>
          </a:prstGeom>
        </p:spPr>
      </p:pic>
      <p:sp>
        <p:nvSpPr>
          <p:cNvPr id="6" name="Textfeld 5"/>
          <p:cNvSpPr txBox="1"/>
          <p:nvPr/>
        </p:nvSpPr>
        <p:spPr>
          <a:xfrm>
            <a:off x="17100000" y="38095200"/>
            <a:ext cx="12318504" cy="2800767"/>
          </a:xfrm>
          <a:prstGeom prst="rect">
            <a:avLst/>
          </a:prstGeom>
          <a:noFill/>
        </p:spPr>
        <p:txBody>
          <a:bodyPr wrap="square" rtlCol="0">
            <a:spAutoFit/>
          </a:bodyPr>
          <a:lstStyle/>
          <a:p>
            <a:pPr algn="just"/>
            <a:r>
              <a:rPr lang="de-DE" sz="2200" dirty="0" err="1" smtClean="0">
                <a:latin typeface="Arial" panose="020B0604020202020204" pitchFamily="34" charset="0"/>
                <a:cs typeface="Arial" panose="020B0604020202020204" pitchFamily="34" charset="0"/>
              </a:rPr>
              <a:t>Peryam</a:t>
            </a:r>
            <a:r>
              <a:rPr lang="de-DE" sz="2200" dirty="0">
                <a:latin typeface="Arial" panose="020B0604020202020204" pitchFamily="34" charset="0"/>
                <a:cs typeface="Arial" panose="020B0604020202020204" pitchFamily="34" charset="0"/>
              </a:rPr>
              <a:t>, D. R. &amp; Girardot, N. F. (1952). </a:t>
            </a:r>
            <a:r>
              <a:rPr lang="en-US" sz="2200" dirty="0">
                <a:latin typeface="Arial" panose="020B0604020202020204" pitchFamily="34" charset="0"/>
                <a:cs typeface="Arial" panose="020B0604020202020204" pitchFamily="34" charset="0"/>
              </a:rPr>
              <a:t>Advanced taste-test method. </a:t>
            </a:r>
            <a:r>
              <a:rPr lang="en-US" sz="2200" i="1" dirty="0">
                <a:latin typeface="Arial" panose="020B0604020202020204" pitchFamily="34" charset="0"/>
                <a:cs typeface="Arial" panose="020B0604020202020204" pitchFamily="34" charset="0"/>
              </a:rPr>
              <a:t>Food Engineering</a:t>
            </a:r>
            <a:r>
              <a:rPr lang="en-US" sz="2200" dirty="0">
                <a:latin typeface="Arial" panose="020B0604020202020204" pitchFamily="34" charset="0"/>
                <a:cs typeface="Arial" panose="020B0604020202020204" pitchFamily="34" charset="0"/>
              </a:rPr>
              <a:t>, 42, 58-61.</a:t>
            </a:r>
          </a:p>
          <a:p>
            <a:pPr algn="just"/>
            <a:r>
              <a:rPr lang="en-US" sz="2200" dirty="0" err="1" smtClean="0">
                <a:latin typeface="Arial" panose="020B0604020202020204" pitchFamily="34" charset="0"/>
                <a:cs typeface="Arial" panose="020B0604020202020204" pitchFamily="34" charset="0"/>
              </a:rPr>
              <a:t>Nederlandse</a:t>
            </a:r>
            <a:r>
              <a:rPr lang="en-US" sz="2200" dirty="0" smtClean="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Voedsel</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en</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Warenautoriteit</a:t>
            </a:r>
            <a:r>
              <a:rPr lang="en-US" sz="2200" dirty="0">
                <a:latin typeface="Arial" panose="020B0604020202020204" pitchFamily="34" charset="0"/>
                <a:cs typeface="Arial" panose="020B0604020202020204" pitchFamily="34" charset="0"/>
              </a:rPr>
              <a:t> (2005). Screening of plastic toys for chemical composition and hazards. </a:t>
            </a:r>
            <a:r>
              <a:rPr lang="de-DE" sz="2200" dirty="0">
                <a:latin typeface="Arial" panose="020B0604020202020204" pitchFamily="34" charset="0"/>
                <a:cs typeface="Arial" panose="020B0604020202020204" pitchFamily="34" charset="0"/>
              </a:rPr>
              <a:t>Heruntergeladen am 11.1.2013 von</a:t>
            </a:r>
            <a:r>
              <a:rPr lang="de-DE" sz="2200" u="sng" dirty="0">
                <a:latin typeface="Arial" panose="020B0604020202020204" pitchFamily="34" charset="0"/>
                <a:cs typeface="Arial" panose="020B0604020202020204" pitchFamily="34" charset="0"/>
              </a:rPr>
              <a:t> </a:t>
            </a:r>
            <a:r>
              <a:rPr lang="de-DE" sz="2200" dirty="0">
                <a:latin typeface="Arial" panose="020B0604020202020204" pitchFamily="34" charset="0"/>
                <a:cs typeface="Arial" panose="020B0604020202020204" pitchFamily="34" charset="0"/>
              </a:rPr>
              <a:t>http://www.vwa.nl/actueel/bestanden/bestand/11243.</a:t>
            </a:r>
            <a:r>
              <a:rPr lang="de-DE" sz="2200" dirty="0"/>
              <a:t> </a:t>
            </a:r>
          </a:p>
          <a:p>
            <a:pPr algn="just"/>
            <a:r>
              <a:rPr lang="de-DE" sz="2200" dirty="0" err="1" smtClean="0">
                <a:latin typeface="Arial" panose="020B0604020202020204" pitchFamily="34" charset="0"/>
                <a:cs typeface="Arial" panose="020B0604020202020204" pitchFamily="34" charset="0"/>
              </a:rPr>
              <a:t>Kováts</a:t>
            </a:r>
            <a:r>
              <a:rPr lang="de-DE" sz="2200" dirty="0">
                <a:latin typeface="Arial" panose="020B0604020202020204" pitchFamily="34" charset="0"/>
                <a:cs typeface="Arial" panose="020B0604020202020204" pitchFamily="34" charset="0"/>
              </a:rPr>
              <a:t>, E. (1958). Gas-chromatische Charakterisierung organischer Verbindungen, Teil 1: Retentionsindices aliphatischer Halogenide, Alkohole, Aldehyde und Ketone. </a:t>
            </a:r>
            <a:r>
              <a:rPr lang="de-DE" sz="2200" i="1" dirty="0" err="1">
                <a:latin typeface="Arial" panose="020B0604020202020204" pitchFamily="34" charset="0"/>
                <a:cs typeface="Arial" panose="020B0604020202020204" pitchFamily="34" charset="0"/>
              </a:rPr>
              <a:t>Helvetica</a:t>
            </a:r>
            <a:r>
              <a:rPr lang="de-DE" sz="2200" i="1" dirty="0">
                <a:latin typeface="Arial" panose="020B0604020202020204" pitchFamily="34" charset="0"/>
                <a:cs typeface="Arial" panose="020B0604020202020204" pitchFamily="34" charset="0"/>
              </a:rPr>
              <a:t> </a:t>
            </a:r>
            <a:r>
              <a:rPr lang="de-DE" sz="2200" i="1" dirty="0" err="1">
                <a:latin typeface="Arial" panose="020B0604020202020204" pitchFamily="34" charset="0"/>
                <a:cs typeface="Arial" panose="020B0604020202020204" pitchFamily="34" charset="0"/>
              </a:rPr>
              <a:t>Chimica</a:t>
            </a:r>
            <a:r>
              <a:rPr lang="de-DE" sz="2200" i="1" dirty="0">
                <a:latin typeface="Arial" panose="020B0604020202020204" pitchFamily="34" charset="0"/>
                <a:cs typeface="Arial" panose="020B0604020202020204" pitchFamily="34" charset="0"/>
              </a:rPr>
              <a:t> Acta</a:t>
            </a:r>
            <a:r>
              <a:rPr lang="en-US" sz="2200" dirty="0">
                <a:latin typeface="Arial" panose="020B0604020202020204" pitchFamily="34" charset="0"/>
                <a:cs typeface="Arial" panose="020B0604020202020204" pitchFamily="34" charset="0"/>
              </a:rPr>
              <a:t>, 41, 1915-1932.</a:t>
            </a:r>
          </a:p>
          <a:p>
            <a:endParaRPr lang="en-US" sz="2200" dirty="0">
              <a:latin typeface="Arial" panose="020B0604020202020204" pitchFamily="34" charset="0"/>
              <a:cs typeface="Arial" panose="020B0604020202020204" pitchFamily="34" charset="0"/>
            </a:endParaRPr>
          </a:p>
        </p:txBody>
      </p:sp>
      <p:sp>
        <p:nvSpPr>
          <p:cNvPr id="31" name="Textfeld 30"/>
          <p:cNvSpPr txBox="1"/>
          <p:nvPr/>
        </p:nvSpPr>
        <p:spPr>
          <a:xfrm>
            <a:off x="16886544" y="21599772"/>
            <a:ext cx="12529111" cy="1569660"/>
          </a:xfrm>
          <a:prstGeom prst="rect">
            <a:avLst/>
          </a:prstGeom>
          <a:noFill/>
        </p:spPr>
        <p:txBody>
          <a:bodyPr wrap="square" rtlCol="0">
            <a:spAutoFit/>
          </a:bodyPr>
          <a:lstStyle/>
          <a:p>
            <a:r>
              <a:rPr lang="de-DE" sz="1600" dirty="0" smtClean="0">
                <a:latin typeface="Arial" panose="020B0604020202020204" pitchFamily="34" charset="0"/>
                <a:cs typeface="Arial" panose="020B0604020202020204" pitchFamily="34" charset="0"/>
              </a:rPr>
              <a:t>Identifikation </a:t>
            </a:r>
            <a:r>
              <a:rPr lang="de-DE" sz="1600" dirty="0">
                <a:latin typeface="Arial" panose="020B0604020202020204" pitchFamily="34" charset="0"/>
                <a:cs typeface="Arial" panose="020B0604020202020204" pitchFamily="34" charset="0"/>
              </a:rPr>
              <a:t>der Substanzen durch Vergleich mit </a:t>
            </a:r>
            <a:r>
              <a:rPr lang="de-DE" sz="1600" dirty="0" smtClean="0">
                <a:latin typeface="Arial" panose="020B0604020202020204" pitchFamily="34" charset="0"/>
                <a:cs typeface="Arial" panose="020B0604020202020204" pitchFamily="34" charset="0"/>
              </a:rPr>
              <a:t>den </a:t>
            </a:r>
            <a:r>
              <a:rPr lang="de-DE" sz="1600" dirty="0">
                <a:latin typeface="Arial" panose="020B0604020202020204" pitchFamily="34" charset="0"/>
                <a:cs typeface="Arial" panose="020B0604020202020204" pitchFamily="34" charset="0"/>
              </a:rPr>
              <a:t>Referenzgeruchsstoffen nach den aufgeführten Kriterien (siehe unten).</a:t>
            </a:r>
            <a:endParaRPr lang="en-US" sz="1600" dirty="0">
              <a:latin typeface="Arial" panose="020B0604020202020204" pitchFamily="34" charset="0"/>
              <a:cs typeface="Arial" panose="020B0604020202020204" pitchFamily="34" charset="0"/>
            </a:endParaRPr>
          </a:p>
          <a:p>
            <a:r>
              <a:rPr lang="de-DE" sz="1600" dirty="0" smtClean="0">
                <a:latin typeface="Arial" panose="020B0604020202020204" pitchFamily="34" charset="0"/>
                <a:cs typeface="Arial" panose="020B0604020202020204" pitchFamily="34" charset="0"/>
              </a:rPr>
              <a:t>Am </a:t>
            </a:r>
            <a:r>
              <a:rPr lang="de-DE" sz="1600" dirty="0" err="1">
                <a:latin typeface="Arial" panose="020B0604020202020204" pitchFamily="34" charset="0"/>
                <a:cs typeface="Arial" panose="020B0604020202020204" pitchFamily="34" charset="0"/>
              </a:rPr>
              <a:t>Sniffingport</a:t>
            </a:r>
            <a:r>
              <a:rPr lang="de-DE" sz="1600" dirty="0">
                <a:latin typeface="Arial" panose="020B0604020202020204" pitchFamily="34" charset="0"/>
                <a:cs typeface="Arial" panose="020B0604020202020204" pitchFamily="34" charset="0"/>
              </a:rPr>
              <a:t> wahrgenommene Geruchsqualität.</a:t>
            </a:r>
            <a:endParaRPr lang="en-US" sz="1600" dirty="0">
              <a:latin typeface="Arial" panose="020B0604020202020204" pitchFamily="34" charset="0"/>
              <a:cs typeface="Arial" panose="020B0604020202020204" pitchFamily="34" charset="0"/>
            </a:endParaRPr>
          </a:p>
          <a:p>
            <a:r>
              <a:rPr lang="de-DE" sz="1600" dirty="0" err="1" smtClean="0">
                <a:latin typeface="Arial" panose="020B0604020202020204" pitchFamily="34" charset="0"/>
                <a:cs typeface="Arial" panose="020B0604020202020204" pitchFamily="34" charset="0"/>
              </a:rPr>
              <a:t>Flavor</a:t>
            </a:r>
            <a:r>
              <a:rPr lang="de-DE" sz="1600" dirty="0" smtClean="0">
                <a:latin typeface="Arial" panose="020B0604020202020204" pitchFamily="34" charset="0"/>
                <a:cs typeface="Arial" panose="020B0604020202020204" pitchFamily="34" charset="0"/>
              </a:rPr>
              <a:t> </a:t>
            </a:r>
            <a:r>
              <a:rPr lang="de-DE" sz="1600" dirty="0" err="1">
                <a:latin typeface="Arial" panose="020B0604020202020204" pitchFamily="34" charset="0"/>
                <a:cs typeface="Arial" panose="020B0604020202020204" pitchFamily="34" charset="0"/>
              </a:rPr>
              <a:t>dilution</a:t>
            </a:r>
            <a:r>
              <a:rPr lang="de-DE" sz="1600" dirty="0">
                <a:latin typeface="Arial" panose="020B0604020202020204" pitchFamily="34" charset="0"/>
                <a:cs typeface="Arial" panose="020B0604020202020204" pitchFamily="34" charset="0"/>
              </a:rPr>
              <a:t> (FD)-Faktor auf einer DB-FFAP Kapillarsäule.</a:t>
            </a:r>
            <a:endParaRPr lang="en-US" sz="1600" dirty="0">
              <a:latin typeface="Arial" panose="020B0604020202020204" pitchFamily="34" charset="0"/>
              <a:cs typeface="Arial" panose="020B0604020202020204" pitchFamily="34" charset="0"/>
            </a:endParaRPr>
          </a:p>
          <a:p>
            <a:r>
              <a:rPr lang="en-US" sz="1600" dirty="0" err="1" smtClean="0">
                <a:latin typeface="Arial" panose="020B0604020202020204" pitchFamily="34" charset="0"/>
                <a:cs typeface="Arial" panose="020B0604020202020204" pitchFamily="34" charset="0"/>
              </a:rPr>
              <a:t>Retentionsindices</a:t>
            </a:r>
            <a:r>
              <a:rPr lang="en-US" sz="1600" dirty="0" smtClean="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nach</a:t>
            </a:r>
            <a:r>
              <a:rPr lang="en-US" sz="1600" dirty="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Kováts</a:t>
            </a:r>
            <a:r>
              <a:rPr lang="en-US" sz="1600" dirty="0" smtClean="0">
                <a:latin typeface="Arial" panose="020B0604020202020204" pitchFamily="34" charset="0"/>
                <a:cs typeface="Arial" panose="020B0604020202020204" pitchFamily="34" charset="0"/>
              </a:rPr>
              <a:t> </a:t>
            </a:r>
            <a:r>
              <a:rPr lang="en-US" sz="1600" dirty="0">
                <a:latin typeface="Arial" panose="020B0604020202020204" pitchFamily="34" charset="0"/>
                <a:cs typeface="Arial" panose="020B0604020202020204" pitchFamily="34" charset="0"/>
              </a:rPr>
              <a:t>[3].</a:t>
            </a:r>
          </a:p>
          <a:p>
            <a:r>
              <a:rPr lang="de-DE" sz="1600" dirty="0" smtClean="0">
                <a:latin typeface="Arial" panose="020B0604020202020204" pitchFamily="34" charset="0"/>
                <a:cs typeface="Arial" panose="020B0604020202020204" pitchFamily="34" charset="0"/>
              </a:rPr>
              <a:t>Identifikationskriterium</a:t>
            </a:r>
            <a:r>
              <a:rPr lang="de-DE" sz="1600" dirty="0">
                <a:latin typeface="Arial" panose="020B0604020202020204" pitchFamily="34" charset="0"/>
                <a:cs typeface="Arial" panose="020B0604020202020204" pitchFamily="34" charset="0"/>
              </a:rPr>
              <a:t>: RIs auf </a:t>
            </a:r>
            <a:r>
              <a:rPr lang="de-DE" sz="1600" dirty="0" smtClean="0">
                <a:latin typeface="Arial" panose="020B0604020202020204" pitchFamily="34" charset="0"/>
                <a:cs typeface="Arial" panose="020B0604020202020204" pitchFamily="34" charset="0"/>
              </a:rPr>
              <a:t>beiden Säulen</a:t>
            </a:r>
            <a:r>
              <a:rPr lang="de-DE" sz="1600" dirty="0">
                <a:latin typeface="Arial" panose="020B0604020202020204" pitchFamily="34" charset="0"/>
                <a:cs typeface="Arial" panose="020B0604020202020204" pitchFamily="34" charset="0"/>
              </a:rPr>
              <a:t>, Geruchsqualität und Intensität am </a:t>
            </a:r>
            <a:r>
              <a:rPr lang="de-DE" sz="1600" dirty="0" err="1">
                <a:latin typeface="Arial" panose="020B0604020202020204" pitchFamily="34" charset="0"/>
                <a:cs typeface="Arial" panose="020B0604020202020204" pitchFamily="34" charset="0"/>
              </a:rPr>
              <a:t>Sniffingport</a:t>
            </a:r>
            <a:r>
              <a:rPr lang="de-DE" sz="1600" dirty="0">
                <a:latin typeface="Arial" panose="020B0604020202020204" pitchFamily="34" charset="0"/>
                <a:cs typeface="Arial" panose="020B0604020202020204" pitchFamily="34" charset="0"/>
              </a:rPr>
              <a:t>.</a:t>
            </a:r>
            <a:endParaRPr lang="en-US" sz="1600" dirty="0">
              <a:latin typeface="Arial" panose="020B0604020202020204" pitchFamily="34" charset="0"/>
              <a:cs typeface="Arial" panose="020B0604020202020204" pitchFamily="34" charset="0"/>
            </a:endParaRPr>
          </a:p>
          <a:p>
            <a:r>
              <a:rPr lang="de-DE" sz="1600" dirty="0" smtClean="0">
                <a:latin typeface="Arial" panose="020B0604020202020204" pitchFamily="34" charset="0"/>
                <a:cs typeface="Arial" panose="020B0604020202020204" pitchFamily="34" charset="0"/>
              </a:rPr>
              <a:t>Identifikationskriterium</a:t>
            </a:r>
            <a:r>
              <a:rPr lang="de-DE" sz="1600" dirty="0">
                <a:latin typeface="Arial" panose="020B0604020202020204" pitchFamily="34" charset="0"/>
                <a:cs typeface="Arial" panose="020B0604020202020204" pitchFamily="34" charset="0"/>
              </a:rPr>
              <a:t>: wie </a:t>
            </a:r>
            <a:r>
              <a:rPr lang="de-DE" sz="1600" baseline="30000" dirty="0">
                <a:latin typeface="Arial" panose="020B0604020202020204" pitchFamily="34" charset="0"/>
                <a:cs typeface="Arial" panose="020B0604020202020204" pitchFamily="34" charset="0"/>
              </a:rPr>
              <a:t>e</a:t>
            </a:r>
            <a:r>
              <a:rPr lang="de-DE" sz="1600" dirty="0">
                <a:latin typeface="Arial" panose="020B0604020202020204" pitchFamily="34" charset="0"/>
                <a:cs typeface="Arial" panose="020B0604020202020204" pitchFamily="34" charset="0"/>
              </a:rPr>
              <a:t> und MS-EI-Spektrum</a:t>
            </a:r>
            <a:r>
              <a:rPr lang="de-DE" sz="1600" dirty="0" smtClean="0">
                <a:latin typeface="Arial" panose="020B0604020202020204" pitchFamily="34" charset="0"/>
                <a:cs typeface="Arial" panose="020B0604020202020204" pitchFamily="34" charset="0"/>
              </a:rPr>
              <a:t>.</a:t>
            </a:r>
            <a:endParaRPr lang="en-US" sz="1600" dirty="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Med I">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ed II">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ed III">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
  <TotalTime>0</TotalTime>
  <Words>893</Words>
  <Application>Microsoft Office PowerPoint</Application>
  <PresentationFormat>Benutzerdefiniert</PresentationFormat>
  <Paragraphs>185</Paragraphs>
  <Slides>1</Slides>
  <Notes>0</Notes>
  <HiddenSlides>0</HiddenSlides>
  <MMClips>0</MMClips>
  <ScaleCrop>false</ScaleCrop>
  <HeadingPairs>
    <vt:vector size="6" baseType="variant">
      <vt:variant>
        <vt:lpstr>Verwendete Schriftarten</vt:lpstr>
      </vt:variant>
      <vt:variant>
        <vt:i4>2</vt:i4>
      </vt:variant>
      <vt:variant>
        <vt:lpstr>Design</vt:lpstr>
      </vt:variant>
      <vt:variant>
        <vt:i4>3</vt:i4>
      </vt:variant>
      <vt:variant>
        <vt:lpstr>Folientitel</vt:lpstr>
      </vt:variant>
      <vt:variant>
        <vt:i4>1</vt:i4>
      </vt:variant>
    </vt:vector>
  </HeadingPairs>
  <TitlesOfParts>
    <vt:vector size="6" baseType="lpstr">
      <vt:lpstr>Arial</vt:lpstr>
      <vt:lpstr>Calibri</vt:lpstr>
      <vt:lpstr>Med I</vt:lpstr>
      <vt:lpstr>Med II</vt:lpstr>
      <vt:lpstr>Med III</vt:lpstr>
      <vt:lpstr>PowerPoint-Präsentation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Sebastian Beck</dc:creator>
  <cp:lastModifiedBy>Kröner, Eva-Maria</cp:lastModifiedBy>
  <cp:revision>135</cp:revision>
  <dcterms:created xsi:type="dcterms:W3CDTF">2013-03-18T14:14:32Z</dcterms:created>
  <dcterms:modified xsi:type="dcterms:W3CDTF">2016-03-08T10:00:34Z</dcterms:modified>
</cp:coreProperties>
</file>